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3" r:id="rId1"/>
    <p:sldMasterId id="2147483684" r:id="rId2"/>
    <p:sldMasterId id="2147483685" r:id="rId3"/>
  </p:sldMasterIdLst>
  <p:notesMasterIdLst>
    <p:notesMasterId r:id="rId19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0" r:id="rId17"/>
    <p:sldId id="269" r:id="rId1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076635E-2408-40C5-AF3E-D8D823A64722}">
  <a:tblStyle styleId="{4076635E-2408-40C5-AF3E-D8D823A64722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49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3728086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784" y="4343395"/>
            <a:ext cx="5486386" cy="4114791"/>
          </a:xfrm>
          <a:prstGeom prst="rect">
            <a:avLst/>
          </a:prstGeom>
          <a:noFill/>
          <a:ln>
            <a:noFill/>
          </a:ln>
        </p:spPr>
        <p:txBody>
          <a:bodyPr lIns="81350" tIns="81350" rIns="81350" bIns="8135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73159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685784" y="434339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81350" tIns="81350" rIns="81350" bIns="8135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42511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685784" y="434339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81350" tIns="81350" rIns="81350" bIns="8135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86" name="Shape 2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387660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685784" y="434339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81350" tIns="81350" rIns="81350" bIns="8135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93" name="Shape 2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09387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 txBox="1">
            <a:spLocks noGrp="1"/>
          </p:cNvSpPr>
          <p:nvPr>
            <p:ph type="body" idx="1"/>
          </p:nvPr>
        </p:nvSpPr>
        <p:spPr>
          <a:xfrm>
            <a:off x="685784" y="434339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81350" tIns="81350" rIns="81350" bIns="8135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00" name="Shape 3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468456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 txBox="1">
            <a:spLocks noGrp="1"/>
          </p:cNvSpPr>
          <p:nvPr>
            <p:ph type="body" idx="1"/>
          </p:nvPr>
        </p:nvSpPr>
        <p:spPr>
          <a:xfrm>
            <a:off x="685784" y="434339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81350" tIns="81350" rIns="81350" bIns="8135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00" name="Shape 3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368182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>
            <a:spLocks noGrp="1"/>
          </p:cNvSpPr>
          <p:nvPr>
            <p:ph type="body" idx="1"/>
          </p:nvPr>
        </p:nvSpPr>
        <p:spPr>
          <a:xfrm>
            <a:off x="685784" y="4343395"/>
            <a:ext cx="5486386" cy="4114791"/>
          </a:xfrm>
          <a:prstGeom prst="rect">
            <a:avLst/>
          </a:prstGeom>
          <a:noFill/>
          <a:ln>
            <a:noFill/>
          </a:ln>
        </p:spPr>
        <p:txBody>
          <a:bodyPr lIns="81350" tIns="81350" rIns="81350" bIns="8135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7" name="Shape 3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64091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784" y="4343395"/>
            <a:ext cx="5486386" cy="4114791"/>
          </a:xfrm>
          <a:prstGeom prst="rect">
            <a:avLst/>
          </a:prstGeom>
          <a:noFill/>
          <a:ln>
            <a:noFill/>
          </a:ln>
        </p:spPr>
        <p:txBody>
          <a:bodyPr lIns="81350" tIns="81350" rIns="81350" bIns="8135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59292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784" y="4343395"/>
            <a:ext cx="5486386" cy="4114791"/>
          </a:xfrm>
          <a:prstGeom prst="rect">
            <a:avLst/>
          </a:prstGeom>
          <a:noFill/>
          <a:ln>
            <a:noFill/>
          </a:ln>
        </p:spPr>
        <p:txBody>
          <a:bodyPr lIns="81350" tIns="81350" rIns="81350" bIns="8135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36687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784" y="4343395"/>
            <a:ext cx="5486386" cy="4114791"/>
          </a:xfrm>
          <a:prstGeom prst="rect">
            <a:avLst/>
          </a:prstGeom>
          <a:noFill/>
          <a:ln>
            <a:noFill/>
          </a:ln>
        </p:spPr>
        <p:txBody>
          <a:bodyPr lIns="81350" tIns="81350" rIns="81350" bIns="8135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03279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784" y="4343395"/>
            <a:ext cx="5486386" cy="4114791"/>
          </a:xfrm>
          <a:prstGeom prst="rect">
            <a:avLst/>
          </a:prstGeom>
          <a:noFill/>
          <a:ln>
            <a:noFill/>
          </a:ln>
        </p:spPr>
        <p:txBody>
          <a:bodyPr lIns="81350" tIns="81350" rIns="81350" bIns="8135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12518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784" y="4343395"/>
            <a:ext cx="5486386" cy="4114791"/>
          </a:xfrm>
          <a:prstGeom prst="rect">
            <a:avLst/>
          </a:prstGeom>
          <a:noFill/>
          <a:ln>
            <a:noFill/>
          </a:ln>
        </p:spPr>
        <p:txBody>
          <a:bodyPr lIns="81350" tIns="81350" rIns="81350" bIns="8135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946698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784" y="4343395"/>
            <a:ext cx="5486386" cy="4114791"/>
          </a:xfrm>
          <a:prstGeom prst="rect">
            <a:avLst/>
          </a:prstGeom>
          <a:noFill/>
          <a:ln>
            <a:noFill/>
          </a:ln>
        </p:spPr>
        <p:txBody>
          <a:bodyPr lIns="81350" tIns="81350" rIns="81350" bIns="8135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79800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784" y="4343395"/>
            <a:ext cx="5486386" cy="4114791"/>
          </a:xfrm>
          <a:prstGeom prst="rect">
            <a:avLst/>
          </a:prstGeom>
          <a:noFill/>
          <a:ln>
            <a:noFill/>
          </a:ln>
        </p:spPr>
        <p:txBody>
          <a:bodyPr lIns="81350" tIns="81350" rIns="81350" bIns="8135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704105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685784" y="434339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81350" tIns="81350" rIns="81350" bIns="8135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56" name="Shape 2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72621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992766"/>
            <a:ext cx="8520600" cy="27369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02966"/>
            <a:ext cx="8520600" cy="1734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628560" y="365039"/>
            <a:ext cx="7886400" cy="132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xfrm>
            <a:off x="628560" y="1825559"/>
            <a:ext cx="7886400" cy="4350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Slide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628560" y="365039"/>
            <a:ext cx="7886400" cy="132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28560" y="1825559"/>
            <a:ext cx="7886400" cy="4350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itle, 2 Conten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628560" y="365039"/>
            <a:ext cx="7886400" cy="132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28560" y="1825559"/>
            <a:ext cx="3848400" cy="4350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2"/>
          </p:nvPr>
        </p:nvSpPr>
        <p:spPr>
          <a:xfrm>
            <a:off x="4669919" y="1825559"/>
            <a:ext cx="3848399" cy="4350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628560" y="365039"/>
            <a:ext cx="7886400" cy="132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entered 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subTitle" idx="1"/>
          </p:nvPr>
        </p:nvSpPr>
        <p:spPr>
          <a:xfrm>
            <a:off x="628560" y="365039"/>
            <a:ext cx="7886400" cy="614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Title, 2 Content and Conten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628560" y="365039"/>
            <a:ext cx="7886400" cy="132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28560" y="1825559"/>
            <a:ext cx="3848400" cy="207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2"/>
          </p:nvPr>
        </p:nvSpPr>
        <p:spPr>
          <a:xfrm>
            <a:off x="628560" y="4098239"/>
            <a:ext cx="3848400" cy="207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3"/>
          </p:nvPr>
        </p:nvSpPr>
        <p:spPr>
          <a:xfrm>
            <a:off x="4669919" y="1825559"/>
            <a:ext cx="3848399" cy="4350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 Content and 2 Conten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628560" y="365039"/>
            <a:ext cx="7886400" cy="132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28560" y="1825559"/>
            <a:ext cx="3848400" cy="4350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2"/>
          </p:nvPr>
        </p:nvSpPr>
        <p:spPr>
          <a:xfrm>
            <a:off x="4669919" y="1825559"/>
            <a:ext cx="3848399" cy="207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3"/>
          </p:nvPr>
        </p:nvSpPr>
        <p:spPr>
          <a:xfrm>
            <a:off x="4669919" y="4098239"/>
            <a:ext cx="3848399" cy="207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, 2 Content over Conten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628560" y="365039"/>
            <a:ext cx="7886400" cy="132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28560" y="1825559"/>
            <a:ext cx="3848400" cy="207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2"/>
          </p:nvPr>
        </p:nvSpPr>
        <p:spPr>
          <a:xfrm>
            <a:off x="4669919" y="1825559"/>
            <a:ext cx="3848399" cy="207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3"/>
          </p:nvPr>
        </p:nvSpPr>
        <p:spPr>
          <a:xfrm>
            <a:off x="628560" y="4098239"/>
            <a:ext cx="7886400" cy="207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, Content over Conten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628560" y="365039"/>
            <a:ext cx="7886400" cy="132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28560" y="1825559"/>
            <a:ext cx="7886400" cy="207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2"/>
          </p:nvPr>
        </p:nvSpPr>
        <p:spPr>
          <a:xfrm>
            <a:off x="628560" y="4098239"/>
            <a:ext cx="7886400" cy="207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, 4 Conten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628560" y="365039"/>
            <a:ext cx="7886400" cy="132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28560" y="1825559"/>
            <a:ext cx="3848400" cy="207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2"/>
          </p:nvPr>
        </p:nvSpPr>
        <p:spPr>
          <a:xfrm>
            <a:off x="4669919" y="1825559"/>
            <a:ext cx="3848399" cy="207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3"/>
          </p:nvPr>
        </p:nvSpPr>
        <p:spPr>
          <a:xfrm>
            <a:off x="4669919" y="4098239"/>
            <a:ext cx="3848399" cy="207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4"/>
          </p:nvPr>
        </p:nvSpPr>
        <p:spPr>
          <a:xfrm>
            <a:off x="628560" y="4098239"/>
            <a:ext cx="3848400" cy="207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6 Conten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28560" y="365039"/>
            <a:ext cx="7886400" cy="132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28560" y="1825559"/>
            <a:ext cx="7886400" cy="4350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2"/>
          </p:nvPr>
        </p:nvSpPr>
        <p:spPr>
          <a:xfrm>
            <a:off x="628560" y="1825559"/>
            <a:ext cx="7886400" cy="4350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pic>
        <p:nvPicPr>
          <p:cNvPr id="100" name="Shape 10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845000" y="1825559"/>
            <a:ext cx="5452800" cy="4350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Shape 10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845000" y="1825559"/>
            <a:ext cx="5452800" cy="435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Slide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628560" y="365039"/>
            <a:ext cx="7886400" cy="132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ubTitle" idx="1"/>
          </p:nvPr>
        </p:nvSpPr>
        <p:spPr>
          <a:xfrm>
            <a:off x="628560" y="1825559"/>
            <a:ext cx="7886400" cy="4350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628560" y="365039"/>
            <a:ext cx="7886400" cy="132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28560" y="1825559"/>
            <a:ext cx="7886400" cy="4350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itle, 2 Conten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628560" y="365039"/>
            <a:ext cx="7886400" cy="132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28560" y="1825559"/>
            <a:ext cx="3848400" cy="4350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2"/>
          </p:nvPr>
        </p:nvSpPr>
        <p:spPr>
          <a:xfrm>
            <a:off x="4669919" y="1825559"/>
            <a:ext cx="3848399" cy="4350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628560" y="365039"/>
            <a:ext cx="7886400" cy="132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entered Text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subTitle" idx="1"/>
          </p:nvPr>
        </p:nvSpPr>
        <p:spPr>
          <a:xfrm>
            <a:off x="628560" y="365039"/>
            <a:ext cx="7886400" cy="614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Title, 2 Content and Content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628560" y="365039"/>
            <a:ext cx="7886400" cy="132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28560" y="1825559"/>
            <a:ext cx="3848400" cy="207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body" idx="2"/>
          </p:nvPr>
        </p:nvSpPr>
        <p:spPr>
          <a:xfrm>
            <a:off x="628560" y="4098239"/>
            <a:ext cx="3848400" cy="207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body" idx="3"/>
          </p:nvPr>
        </p:nvSpPr>
        <p:spPr>
          <a:xfrm>
            <a:off x="4669919" y="1825559"/>
            <a:ext cx="3848399" cy="4350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 Content and 2 Content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628560" y="365039"/>
            <a:ext cx="7886400" cy="132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28560" y="1825559"/>
            <a:ext cx="3848400" cy="4350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body" idx="2"/>
          </p:nvPr>
        </p:nvSpPr>
        <p:spPr>
          <a:xfrm>
            <a:off x="4669919" y="1825559"/>
            <a:ext cx="3848399" cy="207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body" idx="3"/>
          </p:nvPr>
        </p:nvSpPr>
        <p:spPr>
          <a:xfrm>
            <a:off x="4669919" y="4098239"/>
            <a:ext cx="3848399" cy="207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, 2 Content over Conten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628560" y="365039"/>
            <a:ext cx="7886400" cy="132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28560" y="1825559"/>
            <a:ext cx="3848400" cy="207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body" idx="2"/>
          </p:nvPr>
        </p:nvSpPr>
        <p:spPr>
          <a:xfrm>
            <a:off x="4669919" y="1825559"/>
            <a:ext cx="3848399" cy="207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body" idx="3"/>
          </p:nvPr>
        </p:nvSpPr>
        <p:spPr>
          <a:xfrm>
            <a:off x="628560" y="4098239"/>
            <a:ext cx="7886400" cy="207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, Content over Content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628560" y="365039"/>
            <a:ext cx="7886400" cy="132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28560" y="1825559"/>
            <a:ext cx="7886400" cy="207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body" idx="2"/>
          </p:nvPr>
        </p:nvSpPr>
        <p:spPr>
          <a:xfrm>
            <a:off x="628560" y="4098239"/>
            <a:ext cx="7886400" cy="207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, 4 Content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628560" y="365039"/>
            <a:ext cx="7886400" cy="132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28560" y="1825559"/>
            <a:ext cx="3848400" cy="207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body" idx="2"/>
          </p:nvPr>
        </p:nvSpPr>
        <p:spPr>
          <a:xfrm>
            <a:off x="4669919" y="1825559"/>
            <a:ext cx="3848399" cy="207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body" idx="3"/>
          </p:nvPr>
        </p:nvSpPr>
        <p:spPr>
          <a:xfrm>
            <a:off x="4669919" y="4098239"/>
            <a:ext cx="3848399" cy="207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body" idx="4"/>
          </p:nvPr>
        </p:nvSpPr>
        <p:spPr>
          <a:xfrm>
            <a:off x="628560" y="4098239"/>
            <a:ext cx="3848400" cy="207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6 Content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628560" y="365039"/>
            <a:ext cx="7886400" cy="132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28560" y="1825559"/>
            <a:ext cx="7886400" cy="4350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body" idx="2"/>
          </p:nvPr>
        </p:nvSpPr>
        <p:spPr>
          <a:xfrm>
            <a:off x="628560" y="1825559"/>
            <a:ext cx="7886400" cy="4350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pic>
        <p:nvPicPr>
          <p:cNvPr id="152" name="Shape 15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845000" y="1825559"/>
            <a:ext cx="5452800" cy="4350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Shape 15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845000" y="1825559"/>
            <a:ext cx="5452800" cy="435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66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5640766"/>
            <a:ext cx="5998800" cy="80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pt-BR" sz="100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‹nº›</a:t>
            </a:fld>
            <a:endParaRPr lang="pt-BR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685800" y="1122479"/>
            <a:ext cx="7772100" cy="2387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628560" y="6356519"/>
            <a:ext cx="2057100" cy="36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3029040" y="6356519"/>
            <a:ext cx="3085800" cy="36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6458039" y="6356519"/>
            <a:ext cx="2057100" cy="36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buSzPct val="25000"/>
                <a:buNone/>
              </a:pPr>
              <a:t>‹nº›</a:t>
            </a:fld>
            <a:endParaRPr lang="pt-BR" sz="1200" b="0" i="0" u="none" strike="noStrike" cap="none">
              <a:solidFill>
                <a:srgbClr val="8B8B8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300" cy="397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628560" y="365039"/>
            <a:ext cx="7886400" cy="132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28560" y="1825559"/>
            <a:ext cx="7886400" cy="4350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dt" idx="10"/>
          </p:nvPr>
        </p:nvSpPr>
        <p:spPr>
          <a:xfrm>
            <a:off x="628560" y="6356519"/>
            <a:ext cx="2057100" cy="36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ftr" idx="11"/>
          </p:nvPr>
        </p:nvSpPr>
        <p:spPr>
          <a:xfrm>
            <a:off x="3029040" y="6356519"/>
            <a:ext cx="3085800" cy="36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6458039" y="6356519"/>
            <a:ext cx="2057100" cy="36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buSzPct val="25000"/>
                <a:buNone/>
              </a:pPr>
              <a:t>‹nº›</a:t>
            </a:fld>
            <a:endParaRPr lang="pt-BR" sz="1200" b="0" i="0" u="none" strike="noStrike" cap="none">
              <a:solidFill>
                <a:srgbClr val="8B8B8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/>
        </p:nvSpPr>
        <p:spPr>
          <a:xfrm>
            <a:off x="1177724" y="5555473"/>
            <a:ext cx="6857700" cy="42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pt-BR" sz="3000" b="1" dirty="0" smtClean="0">
                <a:solidFill>
                  <a:srgbClr val="1F4E79"/>
                </a:solidFill>
              </a:rPr>
              <a:t>Papéis </a:t>
            </a:r>
            <a:r>
              <a:rPr lang="pt-BR" sz="3000" b="1" dirty="0" smtClean="0">
                <a:solidFill>
                  <a:srgbClr val="1F4E79"/>
                </a:solidFill>
              </a:rPr>
              <a:t>de Trabalho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endParaRPr lang="pt-BR" sz="2800" b="1" dirty="0" smtClean="0">
              <a:solidFill>
                <a:srgbClr val="1F4E79"/>
              </a:solidFill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pt-BR" sz="2800" b="1" dirty="0" smtClean="0">
                <a:solidFill>
                  <a:srgbClr val="1F4E79"/>
                </a:solidFill>
              </a:rPr>
              <a:t>Novembro/2016</a:t>
            </a:r>
          </a:p>
        </p:txBody>
      </p:sp>
      <p:sp>
        <p:nvSpPr>
          <p:cNvPr id="160" name="Shape 160"/>
          <p:cNvSpPr/>
          <p:nvPr/>
        </p:nvSpPr>
        <p:spPr>
          <a:xfrm>
            <a:off x="519475" y="4532677"/>
            <a:ext cx="8104800" cy="931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pt-BR" sz="2800" b="1" dirty="0">
                <a:solidFill>
                  <a:srgbClr val="1F4E79"/>
                </a:solidFill>
              </a:rPr>
              <a:t>Projeto de Redesenho dos Métodos, Técnicas e Procedimentos de Controle Externo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/>
          <p:nvPr/>
        </p:nvSpPr>
        <p:spPr>
          <a:xfrm>
            <a:off x="109080" y="348119"/>
            <a:ext cx="8925600" cy="1003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pt-BR" sz="3000" b="1" i="0" u="none" strike="noStrike" cap="none" dirty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Projeto de Redesenho </a:t>
            </a:r>
            <a:r>
              <a:rPr lang="pt-BR" sz="3000" b="1" i="0" u="none" strike="noStrike" cap="none" dirty="0" smtClean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do </a:t>
            </a:r>
            <a:r>
              <a:rPr lang="pt-BR" sz="3000" b="1" i="0" u="none" strike="noStrike" cap="none" dirty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Controle Externo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pt-BR" sz="3000" b="1" i="0" u="none" strike="noStrike" cap="none" dirty="0" smtClean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Papéis </a:t>
            </a:r>
            <a:r>
              <a:rPr lang="pt-BR" sz="3000" b="1" i="0" u="none" strike="noStrike" cap="none" dirty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de Trabalho</a:t>
            </a:r>
          </a:p>
        </p:txBody>
      </p:sp>
      <p:sp>
        <p:nvSpPr>
          <p:cNvPr id="279" name="Shape 279"/>
          <p:cNvSpPr/>
          <p:nvPr/>
        </p:nvSpPr>
        <p:spPr>
          <a:xfrm>
            <a:off x="109080" y="1514159"/>
            <a:ext cx="8665500" cy="5169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pt-BR" sz="2800" b="1" u="sng">
                <a:solidFill>
                  <a:srgbClr val="1F4E79"/>
                </a:solidFill>
              </a:rPr>
              <a:t>Manual de Controle Externo</a:t>
            </a:r>
          </a:p>
        </p:txBody>
      </p:sp>
      <p:pic>
        <p:nvPicPr>
          <p:cNvPr id="280" name="Shape 280" descr="MCE - vol1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736129" y="2060575"/>
            <a:ext cx="1815900" cy="2780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" name="Shape 281" descr="MCE - vol2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220501" y="2929959"/>
            <a:ext cx="1823400" cy="2794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Shape 282" descr="MCE - vol3.jp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704874" y="3799343"/>
            <a:ext cx="1814699" cy="2780700"/>
          </a:xfrm>
          <a:prstGeom prst="rect">
            <a:avLst/>
          </a:prstGeom>
          <a:noFill/>
          <a:ln>
            <a:noFill/>
          </a:ln>
        </p:spPr>
      </p:pic>
      <p:sp>
        <p:nvSpPr>
          <p:cNvPr id="283" name="Shape 283"/>
          <p:cNvSpPr txBox="1"/>
          <p:nvPr/>
        </p:nvSpPr>
        <p:spPr>
          <a:xfrm>
            <a:off x="663705" y="2466300"/>
            <a:ext cx="3389400" cy="3887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pt-BR" sz="28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Volume I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pt-BR" sz="2800" b="0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Tópicos Gerais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0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0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pt-BR" sz="28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Volume II e III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pt-BR" sz="2800" b="0" i="0" u="none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Papéis </a:t>
            </a:r>
            <a:r>
              <a:rPr lang="pt-BR" sz="2800" b="0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de Trabalho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0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/>
          <p:nvPr/>
        </p:nvSpPr>
        <p:spPr>
          <a:xfrm>
            <a:off x="109080" y="348119"/>
            <a:ext cx="8925600" cy="1003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pt-BR" sz="3000" b="1" i="0" u="none" strike="noStrike" cap="none" dirty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Projeto de Redesenho </a:t>
            </a:r>
            <a:r>
              <a:rPr lang="pt-BR" sz="3000" b="1" i="0" u="none" strike="noStrike" cap="none" dirty="0" smtClean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do </a:t>
            </a:r>
            <a:r>
              <a:rPr lang="pt-BR" sz="3000" b="1" i="0" u="none" strike="noStrike" cap="none" dirty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Controle Externo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pt-BR" sz="3000" b="1" i="0" u="none" strike="noStrike" cap="none" dirty="0" smtClean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Papéis </a:t>
            </a:r>
            <a:r>
              <a:rPr lang="pt-BR" sz="3000" b="1" i="0" u="none" strike="noStrike" cap="none" dirty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de Trabalho</a:t>
            </a:r>
          </a:p>
        </p:txBody>
      </p:sp>
      <p:sp>
        <p:nvSpPr>
          <p:cNvPr id="289" name="Shape 289"/>
          <p:cNvSpPr/>
          <p:nvPr/>
        </p:nvSpPr>
        <p:spPr>
          <a:xfrm>
            <a:off x="109080" y="1514159"/>
            <a:ext cx="8665500" cy="5169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pt-BR" sz="2800" b="1" u="sng">
                <a:solidFill>
                  <a:srgbClr val="1F4E79"/>
                </a:solidFill>
              </a:rPr>
              <a:t>Papeis de Trabalho</a:t>
            </a:r>
          </a:p>
        </p:txBody>
      </p:sp>
      <p:pic>
        <p:nvPicPr>
          <p:cNvPr id="290" name="Shape 29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5194" y="2335400"/>
            <a:ext cx="8733600" cy="388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/>
          <p:nvPr/>
        </p:nvSpPr>
        <p:spPr>
          <a:xfrm>
            <a:off x="109080" y="348119"/>
            <a:ext cx="8925600" cy="1003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pt-BR" sz="3000" b="1" i="0" u="none" strike="noStrike" cap="none" dirty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Projeto de Redesenho </a:t>
            </a:r>
            <a:r>
              <a:rPr lang="pt-BR" sz="3000" b="1" i="0" u="none" strike="noStrike" cap="none" dirty="0" smtClean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do </a:t>
            </a:r>
            <a:r>
              <a:rPr lang="pt-BR" sz="3000" b="1" i="0" u="none" strike="noStrike" cap="none" dirty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Controle Externo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pt-BR" sz="3000" b="1" i="0" u="none" strike="noStrike" cap="none" dirty="0" smtClean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Papéis </a:t>
            </a:r>
            <a:r>
              <a:rPr lang="pt-BR" sz="3000" b="1" i="0" u="none" strike="noStrike" cap="none" dirty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de Trabalho</a:t>
            </a:r>
          </a:p>
        </p:txBody>
      </p:sp>
      <p:sp>
        <p:nvSpPr>
          <p:cNvPr id="296" name="Shape 296"/>
          <p:cNvSpPr/>
          <p:nvPr/>
        </p:nvSpPr>
        <p:spPr>
          <a:xfrm>
            <a:off x="109080" y="1514159"/>
            <a:ext cx="8665500" cy="5169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pt-BR" sz="2800" b="1" u="sng">
                <a:solidFill>
                  <a:srgbClr val="1F4E79"/>
                </a:solidFill>
              </a:rPr>
              <a:t>Papeis de Trabalho</a:t>
            </a:r>
          </a:p>
        </p:txBody>
      </p:sp>
      <p:pic>
        <p:nvPicPr>
          <p:cNvPr id="297" name="Shape 29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3576" y="2214561"/>
            <a:ext cx="8176800" cy="3884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/>
          <p:nvPr/>
        </p:nvSpPr>
        <p:spPr>
          <a:xfrm>
            <a:off x="109080" y="348119"/>
            <a:ext cx="8925600" cy="1003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pt-BR" sz="3000" b="1" i="0" u="none" strike="noStrike" cap="none" dirty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Projeto de Redesenho </a:t>
            </a:r>
            <a:r>
              <a:rPr lang="pt-BR" sz="3000" b="1" i="0" u="none" strike="noStrike" cap="none" dirty="0" smtClean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do </a:t>
            </a:r>
            <a:r>
              <a:rPr lang="pt-BR" sz="3000" b="1" i="0" u="none" strike="noStrike" cap="none" dirty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Controle Externo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pt-BR" sz="3000" b="1" i="0" u="none" strike="noStrike" cap="none" dirty="0" smtClean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Papéis </a:t>
            </a:r>
            <a:r>
              <a:rPr lang="pt-BR" sz="3000" b="1" i="0" u="none" strike="noStrike" cap="none" dirty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de Trabalho</a:t>
            </a:r>
          </a:p>
        </p:txBody>
      </p:sp>
      <p:sp>
        <p:nvSpPr>
          <p:cNvPr id="303" name="Shape 303"/>
          <p:cNvSpPr/>
          <p:nvPr/>
        </p:nvSpPr>
        <p:spPr>
          <a:xfrm>
            <a:off x="109080" y="1514159"/>
            <a:ext cx="8665500" cy="5169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pt-BR" sz="2800" b="1" u="sng" dirty="0" smtClean="0">
                <a:solidFill>
                  <a:srgbClr val="1F4E79"/>
                </a:solidFill>
              </a:rPr>
              <a:t>Papéis </a:t>
            </a:r>
            <a:r>
              <a:rPr lang="pt-BR" sz="2800" b="1" u="sng" dirty="0">
                <a:solidFill>
                  <a:srgbClr val="1F4E79"/>
                </a:solidFill>
              </a:rPr>
              <a:t>de Trabalho</a:t>
            </a:r>
          </a:p>
        </p:txBody>
      </p:sp>
      <p:pic>
        <p:nvPicPr>
          <p:cNvPr id="304" name="Shape 30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3864" y="2428875"/>
            <a:ext cx="8648700" cy="2786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179"/>
          <p:cNvSpPr/>
          <p:nvPr/>
        </p:nvSpPr>
        <p:spPr>
          <a:xfrm>
            <a:off x="407624" y="1514159"/>
            <a:ext cx="8366956" cy="38703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pt-BR" sz="3200" b="0" i="0" u="none" strike="noStrike" cap="none" dirty="0" smtClean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“Que os vossos esforços desafiem as impossibilidades, lembrai-vos de que as grandes coisas do homem foram conquistadas do que parecia impossível” 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pt-BR" sz="2400" b="0" i="0" u="none" strike="noStrike" cap="none" dirty="0" smtClean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Charles Chaplin</a:t>
            </a:r>
            <a:endParaRPr lang="pt-BR" sz="2400" b="0" i="0" u="none" strike="noStrike" cap="none" dirty="0">
              <a:solidFill>
                <a:srgbClr val="1F4E7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473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/>
          <p:nvPr/>
        </p:nvSpPr>
        <p:spPr>
          <a:xfrm>
            <a:off x="628560" y="365039"/>
            <a:ext cx="7886400" cy="1325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Shape 158"/>
          <p:cNvSpPr/>
          <p:nvPr/>
        </p:nvSpPr>
        <p:spPr>
          <a:xfrm>
            <a:off x="151482" y="5966024"/>
            <a:ext cx="3946793" cy="10131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pt-BR" sz="1800" b="1" dirty="0" smtClean="0">
                <a:solidFill>
                  <a:srgbClr val="1F4E79"/>
                </a:solidFill>
              </a:rPr>
              <a:t>Juraci Muniz Junior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pt-BR" sz="1800" dirty="0" smtClean="0">
                <a:solidFill>
                  <a:srgbClr val="1F4E79"/>
                </a:solidFill>
              </a:rPr>
              <a:t>Diretor Geral</a:t>
            </a:r>
            <a:endParaRPr lang="pt-BR" sz="1800" dirty="0">
              <a:solidFill>
                <a:srgbClr val="1F4E79"/>
              </a:solidFill>
            </a:endParaRPr>
          </a:p>
        </p:txBody>
      </p:sp>
      <p:sp>
        <p:nvSpPr>
          <p:cNvPr id="4" name="Shape 158"/>
          <p:cNvSpPr/>
          <p:nvPr/>
        </p:nvSpPr>
        <p:spPr>
          <a:xfrm>
            <a:off x="4875882" y="5756703"/>
            <a:ext cx="3946793" cy="79833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lnSpc>
                <a:spcPct val="90000"/>
              </a:lnSpc>
              <a:buSzPct val="25000"/>
            </a:pPr>
            <a:r>
              <a:rPr lang="pt-BR" sz="2500" dirty="0" smtClean="0">
                <a:solidFill>
                  <a:srgbClr val="1F4E79"/>
                </a:solidFill>
              </a:rPr>
              <a:t>juraci@tcm.ce.gov.br</a:t>
            </a:r>
            <a:endParaRPr lang="pt-BR" sz="2500" dirty="0">
              <a:solidFill>
                <a:srgbClr val="1F4E79"/>
              </a:solidFill>
            </a:endParaRPr>
          </a:p>
          <a:p>
            <a:pPr lvl="0" algn="ctr">
              <a:lnSpc>
                <a:spcPct val="90000"/>
              </a:lnSpc>
              <a:buSzPct val="25000"/>
            </a:pPr>
            <a:r>
              <a:rPr lang="pt-BR" sz="2500" dirty="0">
                <a:solidFill>
                  <a:srgbClr val="1F4E79"/>
                </a:solidFill>
              </a:rPr>
              <a:t>(85) </a:t>
            </a:r>
            <a:r>
              <a:rPr lang="pt-BR" sz="2500" dirty="0" smtClean="0">
                <a:solidFill>
                  <a:srgbClr val="1F4E79"/>
                </a:solidFill>
              </a:rPr>
              <a:t>3218-1362</a:t>
            </a:r>
            <a:endParaRPr lang="pt-BR" sz="2500" dirty="0">
              <a:solidFill>
                <a:srgbClr val="1F4E7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/>
        </p:nvSpPr>
        <p:spPr>
          <a:xfrm>
            <a:off x="109080" y="348119"/>
            <a:ext cx="8925600" cy="1003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pt-BR" sz="3000" b="1" i="0" u="none" strike="noStrike" cap="none" dirty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Projeto de Redesenho </a:t>
            </a:r>
            <a:r>
              <a:rPr lang="pt-BR" sz="3000" b="1" i="0" u="none" strike="noStrike" cap="none" dirty="0" smtClean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do </a:t>
            </a:r>
            <a:r>
              <a:rPr lang="pt-BR" sz="3000" b="1" i="0" u="none" strike="noStrike" cap="none" dirty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Controle Externo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pt-BR" sz="3000" b="1" i="0" u="none" strike="noStrike" cap="none" dirty="0" smtClean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Papéis </a:t>
            </a:r>
            <a:r>
              <a:rPr lang="pt-BR" sz="3000" b="1" i="0" u="none" strike="noStrike" cap="none" dirty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de Trabalho</a:t>
            </a:r>
          </a:p>
        </p:txBody>
      </p:sp>
      <p:sp>
        <p:nvSpPr>
          <p:cNvPr id="166" name="Shape 166"/>
          <p:cNvSpPr/>
          <p:nvPr/>
        </p:nvSpPr>
        <p:spPr>
          <a:xfrm>
            <a:off x="185280" y="2147697"/>
            <a:ext cx="8665500" cy="4219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285840" marR="0" lvl="0" indent="-285840" algn="l" rtl="0">
              <a:lnSpc>
                <a:spcPct val="150000"/>
              </a:lnSpc>
              <a:spcBef>
                <a:spcPts val="0"/>
              </a:spcBef>
              <a:buClr>
                <a:srgbClr val="1F4E79"/>
              </a:buClr>
              <a:buSzPct val="100000"/>
              <a:buFont typeface="Arial"/>
              <a:buAutoNum type="arabicPeriod"/>
            </a:pPr>
            <a:r>
              <a:rPr lang="pt-BR" sz="2500" b="0" i="0" u="none" strike="noStrike" cap="none" dirty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Objetivo, Meta e </a:t>
            </a:r>
            <a:r>
              <a:rPr lang="pt-BR" sz="2500" b="0" i="0" u="none" strike="noStrike" cap="none" dirty="0" smtClean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Resultado </a:t>
            </a:r>
            <a:endParaRPr lang="pt-BR" sz="2500" b="0" i="0" u="none" strike="noStrike" cap="none" dirty="0">
              <a:solidFill>
                <a:srgbClr val="1F4E7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840" marR="0" lvl="0" indent="-285840" algn="l" rtl="0">
              <a:lnSpc>
                <a:spcPct val="150000"/>
              </a:lnSpc>
              <a:spcBef>
                <a:spcPts val="0"/>
              </a:spcBef>
              <a:buClr>
                <a:srgbClr val="1F4E79"/>
              </a:buClr>
              <a:buSzPct val="100000"/>
              <a:buFont typeface="Arial"/>
              <a:buAutoNum type="arabicPeriod"/>
            </a:pPr>
            <a:r>
              <a:rPr lang="pt-BR" sz="2500" b="0" i="0" u="none" strike="noStrike" cap="none" dirty="0" smtClean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Intervenientes</a:t>
            </a:r>
            <a:endParaRPr lang="pt-BR" sz="2500" b="0" i="0" u="none" strike="noStrike" cap="none" dirty="0">
              <a:solidFill>
                <a:srgbClr val="1F4E7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840" marR="0" lvl="0" indent="-285840" algn="l" rtl="0">
              <a:lnSpc>
                <a:spcPct val="150000"/>
              </a:lnSpc>
              <a:spcBef>
                <a:spcPts val="0"/>
              </a:spcBef>
              <a:buClr>
                <a:srgbClr val="1F4E79"/>
              </a:buClr>
              <a:buSzPct val="100000"/>
              <a:buFont typeface="Arial"/>
              <a:buAutoNum type="arabicPeriod"/>
            </a:pPr>
            <a:r>
              <a:rPr lang="pt-BR" sz="2500" b="0" i="0" u="none" strike="noStrike" cap="none" dirty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Organização </a:t>
            </a:r>
            <a:r>
              <a:rPr lang="pt-BR" sz="2500" b="0" i="0" u="none" strike="noStrike" cap="none" dirty="0" smtClean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Técnica</a:t>
            </a:r>
            <a:endParaRPr lang="pt-BR" sz="2500" b="0" i="0" u="none" strike="noStrike" cap="none" dirty="0">
              <a:solidFill>
                <a:srgbClr val="1F4E7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840" marR="0" lvl="0" indent="-285840" algn="l" rtl="0">
              <a:lnSpc>
                <a:spcPct val="150000"/>
              </a:lnSpc>
              <a:spcBef>
                <a:spcPts val="0"/>
              </a:spcBef>
              <a:buClr>
                <a:srgbClr val="1F4E79"/>
              </a:buClr>
              <a:buSzPct val="100000"/>
              <a:buFont typeface="Arial"/>
              <a:buAutoNum type="arabicPeriod"/>
            </a:pPr>
            <a:r>
              <a:rPr lang="pt-BR" sz="2500" b="0" i="0" u="none" strike="noStrike" cap="none" dirty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Etapas e </a:t>
            </a:r>
            <a:r>
              <a:rPr lang="pt-BR" sz="2500" b="0" i="0" u="none" strike="noStrike" cap="none" dirty="0" smtClean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Produtos</a:t>
            </a:r>
            <a:endParaRPr lang="pt-BR" sz="2500" b="0" i="0" u="none" strike="noStrike" cap="none" dirty="0">
              <a:solidFill>
                <a:srgbClr val="1F4E7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840" marR="0" lvl="0" indent="-285840" algn="l" rtl="0">
              <a:lnSpc>
                <a:spcPct val="150000"/>
              </a:lnSpc>
              <a:spcBef>
                <a:spcPts val="0"/>
              </a:spcBef>
              <a:buClr>
                <a:srgbClr val="1F4E79"/>
              </a:buClr>
              <a:buSzPct val="100000"/>
              <a:buFont typeface="Arial"/>
              <a:buAutoNum type="arabicPeriod"/>
            </a:pPr>
            <a:r>
              <a:rPr lang="pt-BR" sz="2500" b="0" i="0" u="none" strike="noStrike" cap="none" dirty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Manual de Controle Externo</a:t>
            </a:r>
          </a:p>
          <a:p>
            <a:pPr marL="285840" marR="0" lvl="0" indent="-285840" algn="l" rtl="0">
              <a:lnSpc>
                <a:spcPct val="150000"/>
              </a:lnSpc>
              <a:spcBef>
                <a:spcPts val="0"/>
              </a:spcBef>
              <a:buClr>
                <a:srgbClr val="1F4E79"/>
              </a:buClr>
              <a:buSzPct val="100000"/>
              <a:buFont typeface="Arial"/>
              <a:buAutoNum type="arabicPeriod"/>
            </a:pPr>
            <a:r>
              <a:rPr lang="pt-BR" sz="2500" b="0" i="0" u="none" strike="noStrike" cap="none" dirty="0" smtClean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Papéis </a:t>
            </a:r>
            <a:r>
              <a:rPr lang="pt-BR" sz="2500" b="0" i="0" u="none" strike="noStrike" cap="none" dirty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de Trabalho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2941825" y="1497000"/>
            <a:ext cx="3000000" cy="49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pt-BR" sz="2800" b="1" u="sng">
                <a:solidFill>
                  <a:srgbClr val="1F4E79"/>
                </a:solidFill>
              </a:rPr>
              <a:t>Agenda</a:t>
            </a:r>
            <a:r>
              <a:rPr lang="pt-BR" sz="1800">
                <a:solidFill>
                  <a:srgbClr val="1F4E79"/>
                </a:solidFill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/>
        </p:nvSpPr>
        <p:spPr>
          <a:xfrm>
            <a:off x="109080" y="348119"/>
            <a:ext cx="8925600" cy="1003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pt-BR" sz="3000" b="1" i="0" u="none" strike="noStrike" cap="none" dirty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Projeto de Redesenho </a:t>
            </a:r>
            <a:r>
              <a:rPr lang="pt-BR" sz="3000" b="1" i="0" u="none" strike="noStrike" cap="none" dirty="0" smtClean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do </a:t>
            </a:r>
            <a:r>
              <a:rPr lang="pt-BR" sz="3000" b="1" i="0" u="none" strike="noStrike" cap="none" dirty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Controle Externo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pt-BR" sz="3000" b="1" i="0" u="none" strike="noStrike" cap="none" dirty="0" smtClean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Papéis </a:t>
            </a:r>
            <a:r>
              <a:rPr lang="pt-BR" sz="3000" b="1" i="0" u="none" strike="noStrike" cap="none" dirty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de Trabalho</a:t>
            </a:r>
          </a:p>
        </p:txBody>
      </p:sp>
      <p:sp>
        <p:nvSpPr>
          <p:cNvPr id="173" name="Shape 173"/>
          <p:cNvSpPr/>
          <p:nvPr/>
        </p:nvSpPr>
        <p:spPr>
          <a:xfrm>
            <a:off x="109080" y="1514159"/>
            <a:ext cx="8665500" cy="4176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pt-BR" sz="2800" b="1" i="0" u="sng" strike="noStrike" cap="none" dirty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Objetivo do Projeto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pt-BR" sz="2000" b="0" i="0" u="none" strike="noStrike" cap="none" dirty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“Contratação de empresa de consultoria especializada para em conjunto </a:t>
            </a:r>
            <a:r>
              <a:rPr lang="pt-BR" sz="2000" b="0" i="0" u="none" strike="noStrike" cap="none" dirty="0" smtClean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com o TCM-CE </a:t>
            </a:r>
            <a:r>
              <a:rPr lang="pt-BR" sz="2000" b="0" i="0" u="none" strike="noStrike" cap="none" dirty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redesenhar, manualizar e apoiar a implementação dos métodos, técnicas e procedimentos de controle externo na Diretoria de Fiscalização – DIRFI, do Tribunal de Contas dos Municípios do Estado do Ceará, incluindo o Manual de Auditoria, descrições e modelos de matrizes e papéis de trabalho, definições dos padrões de relatório técnico, controle de qualidade da </a:t>
            </a:r>
            <a:r>
              <a:rPr lang="pt-BR" sz="2000" b="0" i="0" u="none" strike="noStrike" cap="none" dirty="0" smtClean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auditoria </a:t>
            </a:r>
            <a:r>
              <a:rPr lang="pt-BR" sz="2000" b="0" i="0" u="none" strike="noStrike" cap="none" dirty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e o estabelecimento da metodologia para a elaboração do Plano Anual de </a:t>
            </a:r>
            <a:r>
              <a:rPr lang="pt-BR" sz="2000" b="0" i="0" u="none" strike="noStrike" cap="none" dirty="0" smtClean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Auditoria </a:t>
            </a:r>
            <a:r>
              <a:rPr lang="pt-BR" sz="2000" b="0" i="0" u="none" strike="noStrike" cap="none" dirty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no âmbito das ações de planejamento, execução e conclusão das atividades de Controle Externo da DIRFI, consoante as Normas de Auditoria da Organização Internacional de Entidades de Fiscalização Superiores (INTOSAI</a:t>
            </a:r>
            <a:r>
              <a:rPr lang="pt-BR" sz="2000" b="0" i="0" u="none" strike="noStrike" cap="none" dirty="0" smtClean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)”</a:t>
            </a:r>
            <a:endParaRPr lang="pt-BR" sz="2000" b="0" i="0" u="none" strike="noStrike" cap="none" dirty="0">
              <a:solidFill>
                <a:srgbClr val="1F4E7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/>
        </p:nvSpPr>
        <p:spPr>
          <a:xfrm>
            <a:off x="109080" y="348119"/>
            <a:ext cx="8925600" cy="1003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pt-BR" sz="3000" b="1" i="0" u="none" strike="noStrike" cap="none" dirty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Projeto de Redesenho </a:t>
            </a:r>
            <a:r>
              <a:rPr lang="pt-BR" sz="3000" b="1" i="0" u="none" strike="noStrike" cap="none" dirty="0" smtClean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do </a:t>
            </a:r>
            <a:r>
              <a:rPr lang="pt-BR" sz="3000" b="1" i="0" u="none" strike="noStrike" cap="none" dirty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Controle Externo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pt-BR" sz="3000" b="1" i="0" u="none" strike="noStrike" cap="none" dirty="0" smtClean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Papéis </a:t>
            </a:r>
            <a:r>
              <a:rPr lang="pt-BR" sz="3000" b="1" i="0" u="none" strike="noStrike" cap="none" dirty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de Trabalho</a:t>
            </a:r>
          </a:p>
        </p:txBody>
      </p:sp>
      <p:sp>
        <p:nvSpPr>
          <p:cNvPr id="179" name="Shape 179"/>
          <p:cNvSpPr/>
          <p:nvPr/>
        </p:nvSpPr>
        <p:spPr>
          <a:xfrm>
            <a:off x="109080" y="1514159"/>
            <a:ext cx="8665500" cy="38703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pt-BR" sz="2800" b="1" i="0" u="sng" strike="noStrike" cap="none" dirty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Resultado do Projeto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pt-BR" sz="2000" b="0" i="0" u="none" strike="noStrike" cap="none" dirty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“Manual de Fiscalização do TCM-CE dos novos Métodos, Técnicas e Procedimentos de CONTROLE EXTERNO, no âmbito das ações de planejamento, execução e conclusão das atividades da DIRFI, contemplando, inclusive, as descrições e modelos de matrizes e papéis de trabalho, definições dos padrões de relatório técnico, controle de qualidade da auditoria, e estabelecimento da metodologia para a elaboração do Plano Anual de Auditoria, no âmbito das ações de planejamento, execução e conclusão das atividades de Controle Externo da DIRFI, consoante as Normas de Auditoria da </a:t>
            </a:r>
            <a:r>
              <a:rPr lang="pt-BR" sz="2000" b="0" i="0" u="none" strike="noStrike" cap="none" dirty="0" err="1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International</a:t>
            </a:r>
            <a:r>
              <a:rPr lang="pt-BR" sz="2000" b="0" i="0" u="none" strike="noStrike" cap="none" dirty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2000" b="0" i="0" u="none" strike="noStrike" cap="none" dirty="0" err="1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Organization</a:t>
            </a:r>
            <a:r>
              <a:rPr lang="pt-BR" sz="2000" b="0" i="0" u="none" strike="noStrike" cap="none" dirty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2000" b="0" i="0" u="none" strike="noStrike" cap="none" dirty="0" err="1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of</a:t>
            </a:r>
            <a:r>
              <a:rPr lang="pt-BR" sz="2000" b="0" i="0" u="none" strike="noStrike" cap="none" dirty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2000" b="0" i="0" u="none" strike="noStrike" cap="none" dirty="0" err="1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Supreme</a:t>
            </a:r>
            <a:r>
              <a:rPr lang="pt-BR" sz="2000" b="0" i="0" u="none" strike="noStrike" cap="none" dirty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2000" b="0" i="0" u="none" strike="noStrike" cap="none" dirty="0" err="1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Audit</a:t>
            </a:r>
            <a:r>
              <a:rPr lang="pt-BR" sz="2000" b="0" i="0" u="none" strike="noStrike" cap="none" dirty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2000" b="0" i="0" u="none" strike="noStrike" cap="none" dirty="0" err="1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Institutions</a:t>
            </a:r>
            <a:r>
              <a:rPr lang="pt-BR" sz="2000" b="0" i="0" u="none" strike="noStrike" cap="none" dirty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 (INTOSAI</a:t>
            </a:r>
            <a:r>
              <a:rPr lang="pt-BR" sz="2000" b="0" i="0" u="none" strike="noStrike" cap="none" dirty="0" smtClean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)”</a:t>
            </a:r>
            <a:endParaRPr lang="pt-BR" sz="2000" b="0" i="0" u="none" strike="noStrike" cap="none" dirty="0">
              <a:solidFill>
                <a:srgbClr val="1F4E7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/>
        </p:nvSpPr>
        <p:spPr>
          <a:xfrm>
            <a:off x="109080" y="348119"/>
            <a:ext cx="8925600" cy="1003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pt-BR" sz="3000" b="1" i="0" u="none" strike="noStrike" cap="none" dirty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Projeto de Redesenho </a:t>
            </a:r>
            <a:r>
              <a:rPr lang="pt-BR" sz="3000" b="1" i="0" u="none" strike="noStrike" cap="none" dirty="0" smtClean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do </a:t>
            </a:r>
            <a:r>
              <a:rPr lang="pt-BR" sz="3000" b="1" i="0" u="none" strike="noStrike" cap="none" dirty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Controle Externo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pt-BR" sz="3000" b="1" i="0" u="none" strike="noStrike" cap="none" dirty="0" smtClean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Papéis </a:t>
            </a:r>
            <a:r>
              <a:rPr lang="pt-BR" sz="3000" b="1" i="0" u="none" strike="noStrike" cap="none" dirty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de Trabalho</a:t>
            </a:r>
          </a:p>
        </p:txBody>
      </p:sp>
      <p:sp>
        <p:nvSpPr>
          <p:cNvPr id="185" name="Shape 185"/>
          <p:cNvSpPr/>
          <p:nvPr/>
        </p:nvSpPr>
        <p:spPr>
          <a:xfrm>
            <a:off x="109080" y="1514159"/>
            <a:ext cx="8665500" cy="5169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pt-BR" sz="2800" b="1" i="0" u="sng" strike="noStrike" cap="none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Intervenientes</a:t>
            </a:r>
          </a:p>
        </p:txBody>
      </p:sp>
      <p:graphicFrame>
        <p:nvGraphicFramePr>
          <p:cNvPr id="186" name="Shape 186"/>
          <p:cNvGraphicFramePr/>
          <p:nvPr>
            <p:extLst>
              <p:ext uri="{D42A27DB-BD31-4B8C-83A1-F6EECF244321}">
                <p14:modId xmlns:p14="http://schemas.microsoft.com/office/powerpoint/2010/main" val="1952033826"/>
              </p:ext>
            </p:extLst>
          </p:nvPr>
        </p:nvGraphicFramePr>
        <p:xfrm>
          <a:off x="216000" y="2160000"/>
          <a:ext cx="8757000" cy="4616100"/>
        </p:xfrm>
        <a:graphic>
          <a:graphicData uri="http://schemas.openxmlformats.org/drawingml/2006/table">
            <a:tbl>
              <a:tblPr>
                <a:noFill/>
                <a:tableStyleId>{4076635E-2408-40C5-AF3E-D8D823A64722}</a:tableStyleId>
              </a:tblPr>
              <a:tblGrid>
                <a:gridCol w="4274977"/>
                <a:gridCol w="4482023"/>
              </a:tblGrid>
              <a:tr h="1107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pt-BR" sz="1500" b="1" u="none" strike="noStrike" cap="none" dirty="0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CONTRATO DE EMPRÉSTIMO: </a:t>
                      </a:r>
                      <a:r>
                        <a:rPr lang="pt-BR" sz="1500" b="0" u="none" strike="noStrike" cap="none" dirty="0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1.628-OC/BR</a:t>
                      </a:r>
                    </a:p>
                  </a:txBody>
                  <a:tcPr marL="90000" marR="90000" marT="45725" marB="457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pt-BR" sz="1500" b="1" u="none" strike="noStrike" cap="none" dirty="0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PROGRAMA: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pt-BR" sz="1500" b="0" u="none" strike="noStrike" cap="none" dirty="0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Programa de Modernização </a:t>
                      </a:r>
                      <a:r>
                        <a:rPr lang="pt-BR" sz="1500" b="0" u="none" strike="noStrike" cap="none" dirty="0" smtClean="0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do </a:t>
                      </a:r>
                      <a:r>
                        <a:rPr lang="pt-BR" sz="1500" b="0" u="none" strike="noStrike" cap="none" dirty="0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Sistema de Controle Externo dos Estados, Distrito Federal e Municípios Brasileiros</a:t>
                      </a:r>
                    </a:p>
                  </a:txBody>
                  <a:tcPr marL="90000" marR="90000" marT="45725" marB="457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8561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pt-BR" sz="1500" b="1" u="none" strike="noStrike" cap="none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ÓRGÃO FINANCIADOR: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pt-BR" sz="1500" b="0" u="none" strike="noStrike" cap="none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Banco Interamericano de Desenvolvimento</a:t>
                      </a:r>
                    </a:p>
                  </a:txBody>
                  <a:tcPr marL="90000" marR="90000" marT="45725" marB="457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pt-BR" sz="1500" b="1" u="none" strike="noStrike" cap="none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TOMADOR: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pt-BR" sz="1500" b="0" u="none" strike="noStrike" cap="none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República Federativa do Brasil</a:t>
                      </a:r>
                    </a:p>
                  </a:txBody>
                  <a:tcPr marL="90000" marR="90000" marT="45725" marB="457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8561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pt-BR" sz="1500" b="1" u="none" strike="noStrike" cap="none" dirty="0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EXECUTOR: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pt-BR" sz="1500" b="0" u="none" strike="noStrike" cap="none" dirty="0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Ministério do Planejamento, </a:t>
                      </a:r>
                      <a:r>
                        <a:rPr lang="pt-BR" sz="1500" b="0" u="none" strike="noStrike" cap="none" dirty="0" smtClean="0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Orçamento </a:t>
                      </a:r>
                      <a:r>
                        <a:rPr lang="pt-BR" sz="1500" b="0" u="none" strike="noStrike" cap="none" dirty="0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 Gestão.</a:t>
                      </a:r>
                    </a:p>
                  </a:txBody>
                  <a:tcPr marL="90000" marR="90000" marT="45725" marB="457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pt-BR" sz="1500" b="1" u="none" strike="noStrike" cap="none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SUBEXECUTOR: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pt-BR" sz="1500" b="0" u="none" strike="noStrike" cap="none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Tribunal de Contas dos Municípios do Estado do Ceará</a:t>
                      </a:r>
                    </a:p>
                  </a:txBody>
                  <a:tcPr marL="90000" marR="90000" marT="45725" marB="457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575350"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pt-BR" sz="1500" b="1" u="none" strike="noStrike" cap="none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COMPONENTE:</a:t>
                      </a:r>
                      <a:r>
                        <a:rPr lang="pt-BR" sz="1500" b="0" u="none" strike="noStrike" cap="none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Modernização dos Tribunais de Contas dos Estados, Distrito Federal e Municípios </a:t>
                      </a:r>
                    </a:p>
                  </a:txBody>
                  <a:tcPr marL="90000" marR="90000" marT="45725" marB="457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75350"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pt-BR" sz="1500" b="1" u="none" strike="noStrike" cap="none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SUBCOMPONENTE: </a:t>
                      </a:r>
                      <a:r>
                        <a:rPr lang="pt-BR" sz="1500" b="0" u="none" strike="noStrike" cap="none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Redesenho dos Métodos, Técnicas e Procedimentos de Controle Externo</a:t>
                      </a:r>
                    </a:p>
                  </a:txBody>
                  <a:tcPr marL="90000" marR="90000" marT="45725" marB="457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45150"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pt-BR" sz="1500" b="0" u="none" strike="noStrike" cap="none" dirty="0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Produtos: Métodos e Processos de Trabalho Redesenhados e Plano Anual de Fiscalização Manualizados e Implementados</a:t>
                      </a:r>
                    </a:p>
                  </a:txBody>
                  <a:tcPr marL="90000" marR="90000" marT="45725" marB="457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/>
        </p:nvSpPr>
        <p:spPr>
          <a:xfrm>
            <a:off x="109080" y="348119"/>
            <a:ext cx="8925600" cy="1003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pt-BR" sz="3000" b="1" i="0" u="none" strike="noStrike" cap="none" dirty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Projeto de Redesenho </a:t>
            </a:r>
            <a:r>
              <a:rPr lang="pt-BR" sz="3000" b="1" i="0" u="none" strike="noStrike" cap="none" dirty="0" smtClean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do </a:t>
            </a:r>
            <a:r>
              <a:rPr lang="pt-BR" sz="3000" b="1" i="0" u="none" strike="noStrike" cap="none" dirty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Controle Externo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pt-BR" sz="3000" b="1" i="0" u="none" strike="noStrike" cap="none" dirty="0" smtClean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Papéis </a:t>
            </a:r>
            <a:r>
              <a:rPr lang="pt-BR" sz="3000" b="1" i="0" u="none" strike="noStrike" cap="none" dirty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de Trabalho</a:t>
            </a:r>
          </a:p>
        </p:txBody>
      </p:sp>
      <p:sp>
        <p:nvSpPr>
          <p:cNvPr id="192" name="Shape 192"/>
          <p:cNvSpPr/>
          <p:nvPr/>
        </p:nvSpPr>
        <p:spPr>
          <a:xfrm>
            <a:off x="109080" y="1514159"/>
            <a:ext cx="8665500" cy="5169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pt-BR" sz="2800" b="1" i="0" u="sng" strike="noStrike" cap="none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Organização Técnica do Projeto</a:t>
            </a:r>
          </a:p>
        </p:txBody>
      </p:sp>
      <p:sp>
        <p:nvSpPr>
          <p:cNvPr id="34" name="Retângulo de cantos arredondados 31"/>
          <p:cNvSpPr/>
          <p:nvPr/>
        </p:nvSpPr>
        <p:spPr>
          <a:xfrm>
            <a:off x="2713042" y="2280912"/>
            <a:ext cx="3457575" cy="64770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chemeClr val="bg2"/>
                </a:solidFill>
              </a:rPr>
              <a:t>Coordenação </a:t>
            </a:r>
          </a:p>
        </p:txBody>
      </p:sp>
      <p:sp>
        <p:nvSpPr>
          <p:cNvPr id="35" name="Retângulo de cantos arredondados 32"/>
          <p:cNvSpPr/>
          <p:nvPr/>
        </p:nvSpPr>
        <p:spPr>
          <a:xfrm>
            <a:off x="2857504" y="3217537"/>
            <a:ext cx="3168650" cy="576263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 smtClean="0">
                <a:solidFill>
                  <a:schemeClr val="bg2"/>
                </a:solidFill>
              </a:rPr>
              <a:t>Gestão</a:t>
            </a:r>
            <a:endParaRPr lang="pt-BR" b="1" dirty="0">
              <a:solidFill>
                <a:schemeClr val="bg2"/>
              </a:solidFill>
            </a:endParaRPr>
          </a:p>
        </p:txBody>
      </p:sp>
      <p:sp>
        <p:nvSpPr>
          <p:cNvPr id="36" name="Retângulo de cantos arredondados 33"/>
          <p:cNvSpPr/>
          <p:nvPr/>
        </p:nvSpPr>
        <p:spPr>
          <a:xfrm>
            <a:off x="769942" y="4297037"/>
            <a:ext cx="3167062" cy="64770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chemeClr val="bg2"/>
                </a:solidFill>
              </a:rPr>
              <a:t>Revisão Técnica</a:t>
            </a:r>
          </a:p>
        </p:txBody>
      </p:sp>
      <p:sp>
        <p:nvSpPr>
          <p:cNvPr id="37" name="Retângulo de cantos arredondados 34"/>
          <p:cNvSpPr/>
          <p:nvPr/>
        </p:nvSpPr>
        <p:spPr>
          <a:xfrm>
            <a:off x="4873629" y="4297037"/>
            <a:ext cx="3168650" cy="64770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chemeClr val="bg2"/>
                </a:solidFill>
              </a:rPr>
              <a:t>Colaboradores</a:t>
            </a:r>
          </a:p>
        </p:txBody>
      </p:sp>
      <p:sp>
        <p:nvSpPr>
          <p:cNvPr id="38" name="Retângulo de cantos arredondados 35"/>
          <p:cNvSpPr/>
          <p:nvPr/>
        </p:nvSpPr>
        <p:spPr>
          <a:xfrm>
            <a:off x="1920879" y="5521000"/>
            <a:ext cx="5041900" cy="792162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chemeClr val="bg2"/>
                </a:solidFill>
              </a:rPr>
              <a:t>Comissão de Acompanhamento e Validação Técnica</a:t>
            </a:r>
          </a:p>
        </p:txBody>
      </p:sp>
      <p:cxnSp>
        <p:nvCxnSpPr>
          <p:cNvPr id="39" name="Conector reto 37"/>
          <p:cNvCxnSpPr>
            <a:endCxn id="35" idx="0"/>
          </p:cNvCxnSpPr>
          <p:nvPr/>
        </p:nvCxnSpPr>
        <p:spPr>
          <a:xfrm>
            <a:off x="4441829" y="2928612"/>
            <a:ext cx="0" cy="288925"/>
          </a:xfrm>
          <a:prstGeom prst="lin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0" name="Conector reto 39"/>
          <p:cNvCxnSpPr/>
          <p:nvPr/>
        </p:nvCxnSpPr>
        <p:spPr>
          <a:xfrm>
            <a:off x="4441829" y="3793800"/>
            <a:ext cx="0" cy="215900"/>
          </a:xfrm>
          <a:prstGeom prst="lin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1" name="Conector reto 45"/>
          <p:cNvCxnSpPr/>
          <p:nvPr/>
        </p:nvCxnSpPr>
        <p:spPr>
          <a:xfrm>
            <a:off x="2425704" y="4009700"/>
            <a:ext cx="403225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2" name="Conector reto 53"/>
          <p:cNvCxnSpPr/>
          <p:nvPr/>
        </p:nvCxnSpPr>
        <p:spPr>
          <a:xfrm>
            <a:off x="2425704" y="4009700"/>
            <a:ext cx="0" cy="287337"/>
          </a:xfrm>
          <a:prstGeom prst="lin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3" name="Conector reto 54"/>
          <p:cNvCxnSpPr/>
          <p:nvPr/>
        </p:nvCxnSpPr>
        <p:spPr>
          <a:xfrm>
            <a:off x="6457954" y="4009700"/>
            <a:ext cx="0" cy="287337"/>
          </a:xfrm>
          <a:prstGeom prst="lin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4" name="Conector reto 55"/>
          <p:cNvCxnSpPr/>
          <p:nvPr/>
        </p:nvCxnSpPr>
        <p:spPr>
          <a:xfrm>
            <a:off x="2425704" y="4944737"/>
            <a:ext cx="0" cy="288925"/>
          </a:xfrm>
          <a:prstGeom prst="lin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5" name="Conector reto 57"/>
          <p:cNvCxnSpPr/>
          <p:nvPr/>
        </p:nvCxnSpPr>
        <p:spPr>
          <a:xfrm>
            <a:off x="2425704" y="5233662"/>
            <a:ext cx="403225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6" name="Conector reto 58"/>
          <p:cNvCxnSpPr/>
          <p:nvPr/>
        </p:nvCxnSpPr>
        <p:spPr>
          <a:xfrm>
            <a:off x="6457954" y="4944737"/>
            <a:ext cx="0" cy="288925"/>
          </a:xfrm>
          <a:prstGeom prst="lin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7" name="Conector reto 59"/>
          <p:cNvCxnSpPr/>
          <p:nvPr/>
        </p:nvCxnSpPr>
        <p:spPr>
          <a:xfrm>
            <a:off x="4441829" y="5233662"/>
            <a:ext cx="0" cy="287338"/>
          </a:xfrm>
          <a:prstGeom prst="lin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/>
          <p:nvPr/>
        </p:nvSpPr>
        <p:spPr>
          <a:xfrm>
            <a:off x="109080" y="348119"/>
            <a:ext cx="8925600" cy="1003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pt-BR" sz="3000" b="1" i="0" u="none" strike="noStrike" cap="none" dirty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Projeto de Redesenho </a:t>
            </a:r>
            <a:r>
              <a:rPr lang="pt-BR" sz="3000" b="1" i="0" u="none" strike="noStrike" cap="none" dirty="0" smtClean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do </a:t>
            </a:r>
            <a:r>
              <a:rPr lang="pt-BR" sz="3000" b="1" i="0" u="none" strike="noStrike" cap="none" dirty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Controle Externo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pt-BR" sz="3000" b="1" i="0" u="none" strike="noStrike" cap="none" dirty="0" smtClean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Papéis </a:t>
            </a:r>
            <a:r>
              <a:rPr lang="pt-BR" sz="3000" b="1" i="0" u="none" strike="noStrike" cap="none" dirty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de Trabalho</a:t>
            </a:r>
          </a:p>
        </p:txBody>
      </p:sp>
      <p:sp>
        <p:nvSpPr>
          <p:cNvPr id="212" name="Shape 212"/>
          <p:cNvSpPr/>
          <p:nvPr/>
        </p:nvSpPr>
        <p:spPr>
          <a:xfrm>
            <a:off x="109080" y="1514159"/>
            <a:ext cx="8665500" cy="5169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pt-BR" sz="2800" b="1" i="0" u="sng" strike="noStrike" cap="none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Organização Técnica do Projeto</a:t>
            </a:r>
          </a:p>
        </p:txBody>
      </p:sp>
      <p:graphicFrame>
        <p:nvGraphicFramePr>
          <p:cNvPr id="213" name="Shape 213"/>
          <p:cNvGraphicFramePr/>
          <p:nvPr>
            <p:extLst>
              <p:ext uri="{D42A27DB-BD31-4B8C-83A1-F6EECF244321}">
                <p14:modId xmlns:p14="http://schemas.microsoft.com/office/powerpoint/2010/main" val="4188724416"/>
              </p:ext>
            </p:extLst>
          </p:nvPr>
        </p:nvGraphicFramePr>
        <p:xfrm>
          <a:off x="216000" y="2031119"/>
          <a:ext cx="8771400" cy="4709100"/>
        </p:xfrm>
        <a:graphic>
          <a:graphicData uri="http://schemas.openxmlformats.org/drawingml/2006/table">
            <a:tbl>
              <a:tblPr>
                <a:noFill/>
                <a:tableStyleId>{4076635E-2408-40C5-AF3E-D8D823A64722}</a:tableStyleId>
              </a:tblPr>
              <a:tblGrid>
                <a:gridCol w="8771400"/>
              </a:tblGrid>
              <a:tr h="16150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pt-BR" sz="1300" b="1" u="none" strike="noStrike" cap="none" dirty="0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COMISSÃO DE ACOMPANHAMENTO E VALIDAÇÃO TÉCNICA: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pt-BR" sz="1300" b="0" u="none" strike="noStrike" cap="none" dirty="0" smtClean="0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Auditor Substituto de Conselheiro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pt-BR" sz="1300" b="0" u="none" strike="noStrike" cap="none" dirty="0" smtClean="0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Diretor </a:t>
                      </a:r>
                      <a:r>
                        <a:rPr lang="pt-BR" sz="1300" b="0" u="none" strike="noStrike" cap="none" dirty="0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Geral – DIGER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pt-BR" sz="1300" b="0" u="none" strike="noStrike" cap="none" dirty="0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Diretor de Fiscalização – DIRFI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pt-BR" sz="1300" b="0" u="none" strike="noStrike" cap="none" dirty="0" smtClean="0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Diretor </a:t>
                      </a:r>
                      <a:r>
                        <a:rPr lang="pt-BR" sz="1300" b="0" u="none" strike="noStrike" cap="none" dirty="0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 Assistência Técnica e Planejamento – DATEP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pt-BR" sz="1300" b="0" u="none" strike="noStrike" cap="none" dirty="0" smtClean="0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Diretor da Controladoria - CONTROLADOR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pt-BR" sz="1300" b="0" u="none" strike="noStrike" cap="none" dirty="0" smtClean="0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Assessor da Diretoria de Fiscalização – Gestor do Projeto</a:t>
                      </a:r>
                      <a:endParaRPr lang="pt-BR" sz="1300" b="0" u="none" strike="noStrike" cap="none" dirty="0">
                        <a:solidFill>
                          <a:srgbClr val="1F497D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90000" marT="45725" marB="457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315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pt-BR" sz="1300" b="1" u="none" strike="noStrike" cap="none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NÚCLEO DE GESTÃO: </a:t>
                      </a:r>
                      <a:r>
                        <a:rPr lang="pt-BR" sz="1300" b="0" u="none" strike="noStrike" cap="none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Assessor da Diretoria de Fiscalização – DIRFI</a:t>
                      </a:r>
                    </a:p>
                  </a:txBody>
                  <a:tcPr marL="90000" marR="90000" marT="45725" marB="457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831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pt-BR" sz="1300" b="1" u="none" strike="noStrike" cap="none" dirty="0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ÁREAS ENVOLVIDAS: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pt-BR" sz="1300" b="0" u="none" strike="noStrike" cap="none" dirty="0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Comitê Gestor da </a:t>
                      </a:r>
                      <a:r>
                        <a:rPr lang="pt-BR" sz="1300" b="0" u="none" strike="noStrike" cap="none" dirty="0" smtClean="0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Presidência</a:t>
                      </a:r>
                      <a:endParaRPr lang="pt-BR" sz="1300" b="0" u="none" strike="noStrike" cap="none" dirty="0">
                        <a:solidFill>
                          <a:srgbClr val="1F497D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pt-BR" sz="1300" b="0" u="none" strike="noStrike" cap="none" dirty="0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Ministério Público de Contas junto ao </a:t>
                      </a:r>
                      <a:r>
                        <a:rPr lang="pt-BR" sz="1300" b="0" u="none" strike="noStrike" cap="none" dirty="0" smtClean="0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TCM-CE</a:t>
                      </a:r>
                      <a:endParaRPr lang="pt-BR" sz="1300" b="0" u="none" strike="noStrike" cap="none" dirty="0">
                        <a:solidFill>
                          <a:srgbClr val="1F497D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pt-BR" sz="1300" b="0" u="none" strike="noStrike" cap="none" dirty="0" smtClean="0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Auditoria</a:t>
                      </a:r>
                      <a:endParaRPr lang="pt-BR" sz="1300" b="0" u="none" strike="noStrike" cap="none" dirty="0">
                        <a:solidFill>
                          <a:srgbClr val="1F497D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pt-BR" sz="1300" b="0" u="none" strike="noStrike" cap="none" dirty="0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Diretoria de Fiscalização - </a:t>
                      </a:r>
                      <a:r>
                        <a:rPr lang="pt-BR" sz="1300" b="0" u="none" strike="noStrike" cap="none" dirty="0" smtClean="0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DIRFI</a:t>
                      </a:r>
                      <a:endParaRPr lang="pt-BR" sz="1300" b="0" u="none" strike="noStrike" cap="none" dirty="0">
                        <a:solidFill>
                          <a:srgbClr val="1F497D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pt-BR" sz="1300" b="0" u="none" strike="noStrike" cap="none" dirty="0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Diretoria de Assistência Técnica e Planejamento - </a:t>
                      </a:r>
                      <a:r>
                        <a:rPr lang="pt-BR" sz="1300" b="0" u="none" strike="noStrike" cap="none" dirty="0" smtClean="0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DATEP</a:t>
                      </a:r>
                      <a:endParaRPr lang="pt-BR" sz="1300" b="0" u="none" strike="noStrike" cap="none" dirty="0">
                        <a:solidFill>
                          <a:srgbClr val="1F497D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pt-BR" sz="1300" b="0" u="none" strike="noStrike" cap="none" dirty="0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Diretoria de Tecnologia da Informação – </a:t>
                      </a:r>
                      <a:r>
                        <a:rPr lang="pt-BR" sz="1300" b="0" u="none" strike="noStrike" cap="none" dirty="0" smtClean="0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DITEC</a:t>
                      </a:r>
                      <a:endParaRPr lang="pt-BR" sz="1300" b="0" u="none" strike="noStrike" cap="none" dirty="0">
                        <a:solidFill>
                          <a:srgbClr val="1F497D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pt-BR" sz="1300" b="0" u="none" strike="noStrike" cap="none" dirty="0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Escola de Contas e Gestão – </a:t>
                      </a:r>
                      <a:r>
                        <a:rPr lang="pt-BR" sz="1300" b="0" u="none" strike="noStrike" cap="none" dirty="0" smtClean="0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ECOGE</a:t>
                      </a:r>
                      <a:endParaRPr lang="pt-BR" sz="1300" b="0" u="none" strike="noStrike" cap="none" dirty="0">
                        <a:solidFill>
                          <a:srgbClr val="1F497D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90000" marT="45725" marB="457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315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pt-BR" sz="1300" b="1" u="none" strike="noStrike" cap="none" dirty="0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REVISÃO TÉCNICA</a:t>
                      </a:r>
                      <a:r>
                        <a:rPr lang="pt-BR" sz="1300" b="1" u="none" strike="noStrike" cap="none" dirty="0" smtClean="0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: </a:t>
                      </a:r>
                      <a:r>
                        <a:rPr lang="pt-BR" sz="1300" b="0" u="none" strike="noStrike" cap="none" dirty="0" smtClean="0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 Servidores - </a:t>
                      </a:r>
                      <a:r>
                        <a:rPr lang="pt-BR" sz="1300" b="0" u="none" strike="noStrike" cap="none" dirty="0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Diretoria de Fiscalização</a:t>
                      </a:r>
                    </a:p>
                  </a:txBody>
                  <a:tcPr marL="90000" marR="90000" marT="45725" marB="457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15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pt-BR" sz="1300" b="1" u="none" strike="noStrike" cap="none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SERVIDORES COLABORADORES: 33</a:t>
                      </a:r>
                      <a:r>
                        <a:rPr lang="pt-BR" sz="1300" b="0" u="none" strike="noStrike" cap="none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Servidores  - Diretoria de Fiscalização</a:t>
                      </a:r>
                    </a:p>
                  </a:txBody>
                  <a:tcPr marL="90000" marR="90000" marT="45725" marB="457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315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pt-BR" sz="1300" b="1" u="none" strike="noStrike" cap="none" dirty="0" err="1" smtClean="0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CONSULTORIA:</a:t>
                      </a:r>
                      <a:r>
                        <a:rPr lang="pt-BR" sz="1300" b="0" u="none" strike="noStrike" cap="none" dirty="0" err="1" smtClean="0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PriceWaterhouseCoopers</a:t>
                      </a:r>
                      <a:r>
                        <a:rPr lang="pt-BR" sz="1300" b="0" u="none" strike="noStrike" cap="none" dirty="0" smtClean="0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pt-BR" sz="1300" b="0" u="none" strike="noStrike" cap="none" dirty="0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– PWC</a:t>
                      </a:r>
                    </a:p>
                  </a:txBody>
                  <a:tcPr marL="90000" marR="90000" marT="45725" marB="457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/>
          <p:nvPr/>
        </p:nvSpPr>
        <p:spPr>
          <a:xfrm>
            <a:off x="109080" y="348119"/>
            <a:ext cx="8925600" cy="1003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pt-BR" sz="3000" b="1" i="0" u="none" strike="noStrike" cap="none" dirty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Projeto de Redesenho </a:t>
            </a:r>
            <a:r>
              <a:rPr lang="pt-BR" sz="3000" b="1" i="0" u="none" strike="noStrike" cap="none" dirty="0" smtClean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do </a:t>
            </a:r>
            <a:r>
              <a:rPr lang="pt-BR" sz="3000" b="1" i="0" u="none" strike="noStrike" cap="none" dirty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Controle Externo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pt-BR" sz="3000" b="1" i="0" u="none" strike="noStrike" cap="none" dirty="0" smtClean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Papéis </a:t>
            </a:r>
            <a:r>
              <a:rPr lang="pt-BR" sz="3000" b="1" i="0" u="none" strike="noStrike" cap="none" dirty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de Trabalho</a:t>
            </a:r>
          </a:p>
        </p:txBody>
      </p:sp>
      <p:sp>
        <p:nvSpPr>
          <p:cNvPr id="219" name="Shape 219"/>
          <p:cNvSpPr/>
          <p:nvPr/>
        </p:nvSpPr>
        <p:spPr>
          <a:xfrm>
            <a:off x="109080" y="1514159"/>
            <a:ext cx="8665500" cy="5169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pt-BR" sz="2800" b="1" i="0" u="sng" strike="noStrike" cap="none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Etapas do Projeto</a:t>
            </a:r>
          </a:p>
        </p:txBody>
      </p:sp>
      <p:sp>
        <p:nvSpPr>
          <p:cNvPr id="220" name="Shape 220"/>
          <p:cNvSpPr/>
          <p:nvPr/>
        </p:nvSpPr>
        <p:spPr>
          <a:xfrm>
            <a:off x="281880" y="5928119"/>
            <a:ext cx="7926000" cy="296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17144" y="0"/>
                </a:lnTo>
                <a:lnTo>
                  <a:pt x="119994" y="59854"/>
                </a:lnTo>
                <a:lnTo>
                  <a:pt x="117144" y="119854"/>
                </a:lnTo>
                <a:lnTo>
                  <a:pt x="0" y="119854"/>
                </a:lnTo>
                <a:lnTo>
                  <a:pt x="0" y="0"/>
                </a:lnTo>
              </a:path>
            </a:pathLst>
          </a:custGeom>
          <a:solidFill>
            <a:srgbClr val="1F497D"/>
          </a:solidFill>
          <a:ln>
            <a:noFill/>
          </a:ln>
        </p:spPr>
        <p:txBody>
          <a:bodyPr lIns="63350" tIns="72000" rIns="64800" bIns="0" anchor="t" anchorCtr="0">
            <a:noAutofit/>
          </a:bodyPr>
          <a:lstStyle/>
          <a:p>
            <a:pPr algn="ctr">
              <a:buSzPct val="25000"/>
            </a:pPr>
            <a:r>
              <a:rPr lang="pt-BR" sz="1200" b="1" dirty="0">
                <a:solidFill>
                  <a:srgbClr val="FFFFFF"/>
                </a:solidFill>
              </a:rPr>
              <a:t>	</a:t>
            </a:r>
            <a:r>
              <a:rPr lang="pt-BR" sz="1200" b="1" dirty="0" smtClean="0">
                <a:solidFill>
                  <a:srgbClr val="FFFFFF"/>
                </a:solidFill>
              </a:rPr>
              <a:t>								              Gestão </a:t>
            </a:r>
            <a:r>
              <a:rPr lang="pt-BR" sz="1200" b="1" dirty="0">
                <a:solidFill>
                  <a:srgbClr val="FFFFFF"/>
                </a:solidFill>
              </a:rPr>
              <a:t>do Projeto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endParaRPr lang="pt-BR" sz="1200" b="1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Shape 221"/>
          <p:cNvSpPr/>
          <p:nvPr/>
        </p:nvSpPr>
        <p:spPr>
          <a:xfrm>
            <a:off x="281880" y="6305400"/>
            <a:ext cx="7926000" cy="295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17144" y="0"/>
                </a:lnTo>
                <a:lnTo>
                  <a:pt x="119994" y="59854"/>
                </a:lnTo>
                <a:lnTo>
                  <a:pt x="117144" y="119854"/>
                </a:lnTo>
                <a:lnTo>
                  <a:pt x="0" y="119854"/>
                </a:lnTo>
                <a:lnTo>
                  <a:pt x="0" y="0"/>
                </a:lnTo>
              </a:path>
            </a:pathLst>
          </a:custGeom>
          <a:solidFill>
            <a:srgbClr val="1F497D"/>
          </a:solidFill>
          <a:ln>
            <a:noFill/>
          </a:ln>
        </p:spPr>
        <p:txBody>
          <a:bodyPr lIns="63350" tIns="72000" rIns="6480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pt-BR" sz="1200" b="1" i="0" u="none" strike="noStrike" cap="none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										Comissão </a:t>
            </a:r>
            <a:r>
              <a:rPr lang="pt-BR" sz="12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 Acompanhamento e Validação Técnica </a:t>
            </a:r>
          </a:p>
        </p:txBody>
      </p:sp>
      <p:sp>
        <p:nvSpPr>
          <p:cNvPr id="222" name="Shape 222"/>
          <p:cNvSpPr/>
          <p:nvPr/>
        </p:nvSpPr>
        <p:spPr>
          <a:xfrm>
            <a:off x="216000" y="2088000"/>
            <a:ext cx="1620000" cy="493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08591" y="0"/>
                </a:lnTo>
                <a:lnTo>
                  <a:pt x="119973" y="59912"/>
                </a:lnTo>
                <a:lnTo>
                  <a:pt x="108591" y="119912"/>
                </a:lnTo>
                <a:lnTo>
                  <a:pt x="0" y="119912"/>
                </a:lnTo>
                <a:lnTo>
                  <a:pt x="0" y="0"/>
                </a:lnTo>
              </a:path>
            </a:pathLst>
          </a:custGeom>
          <a:solidFill>
            <a:srgbClr val="4F81BD"/>
          </a:solidFill>
          <a:ln w="3815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ffectLst>
            <a:outerShdw dist="38160" dir="5400000">
              <a:srgbClr val="000000">
                <a:alpha val="40000"/>
              </a:srgbClr>
            </a:outerShdw>
          </a:effectLst>
        </p:spPr>
        <p:txBody>
          <a:bodyPr lIns="63350" tIns="72000" rIns="6480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pt-BR" sz="1200" b="1" i="0" u="none" strike="noStrike" cap="none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		                Etapa </a:t>
            </a:r>
            <a:r>
              <a:rPr lang="pt-BR" sz="12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pt-BR" sz="1200" b="1" i="0" u="none" strike="noStrike" cap="none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		              Contextualização</a:t>
            </a:r>
            <a:endParaRPr lang="pt-BR" sz="1200" b="1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pt-BR" sz="12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223" name="Shape 223"/>
          <p:cNvSpPr/>
          <p:nvPr/>
        </p:nvSpPr>
        <p:spPr>
          <a:xfrm>
            <a:off x="216000" y="2655719"/>
            <a:ext cx="1440000" cy="3146400"/>
          </a:xfrm>
          <a:prstGeom prst="rect">
            <a:avLst/>
          </a:prstGeom>
          <a:solidFill>
            <a:srgbClr val="4F81BD"/>
          </a:solidFill>
          <a:ln w="42475" cap="flat" cmpd="sng">
            <a:solidFill>
              <a:srgbClr val="385D8A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4" name="Shape 224"/>
          <p:cNvSpPr/>
          <p:nvPr/>
        </p:nvSpPr>
        <p:spPr>
          <a:xfrm>
            <a:off x="333719" y="3346919"/>
            <a:ext cx="1204800" cy="516300"/>
          </a:xfrm>
          <a:prstGeom prst="rect">
            <a:avLst/>
          </a:prstGeom>
          <a:gradFill>
            <a:gsLst>
              <a:gs pos="0">
                <a:srgbClr val="83B0FE"/>
              </a:gs>
              <a:gs pos="100000">
                <a:srgbClr val="C6DCFF"/>
              </a:gs>
            </a:gsLst>
            <a:lin ang="16200000" scaled="0"/>
          </a:gradFill>
          <a:ln w="9525" cap="flat" cmpd="sng">
            <a:solidFill>
              <a:srgbClr val="347FD8"/>
            </a:solidFill>
            <a:prstDash val="solid"/>
            <a:miter/>
            <a:headEnd type="none" w="med" len="med"/>
            <a:tailEnd type="none" w="med" len="med"/>
          </a:ln>
          <a:effectLst>
            <a:outerShdw dist="38160" dir="5400000">
              <a:srgbClr val="000000">
                <a:alpha val="40000"/>
              </a:srgbClr>
            </a:outerShdw>
          </a:effectLst>
        </p:spPr>
        <p:txBody>
          <a:bodyPr lIns="0" tIns="36000" rIns="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pt-BR" sz="1200" i="0" u="none" strike="noStrike" cap="none">
                <a:latin typeface="Arial"/>
                <a:ea typeface="Arial"/>
                <a:cs typeface="Arial"/>
                <a:sym typeface="Arial"/>
              </a:rPr>
              <a:t>1.2 Estratégia trabalho</a:t>
            </a:r>
          </a:p>
        </p:txBody>
      </p:sp>
      <p:sp>
        <p:nvSpPr>
          <p:cNvPr id="225" name="Shape 225"/>
          <p:cNvSpPr/>
          <p:nvPr/>
        </p:nvSpPr>
        <p:spPr>
          <a:xfrm>
            <a:off x="333719" y="3976919"/>
            <a:ext cx="1204800" cy="516300"/>
          </a:xfrm>
          <a:prstGeom prst="rect">
            <a:avLst/>
          </a:prstGeom>
          <a:gradFill>
            <a:gsLst>
              <a:gs pos="0">
                <a:srgbClr val="83B0FE"/>
              </a:gs>
              <a:gs pos="100000">
                <a:srgbClr val="C6DCFF"/>
              </a:gs>
            </a:gsLst>
            <a:lin ang="16200000" scaled="0"/>
          </a:gradFill>
          <a:ln w="9525" cap="flat" cmpd="sng">
            <a:solidFill>
              <a:srgbClr val="347FD8"/>
            </a:solidFill>
            <a:prstDash val="solid"/>
            <a:miter/>
            <a:headEnd type="none" w="med" len="med"/>
            <a:tailEnd type="none" w="med" len="med"/>
          </a:ln>
          <a:effectLst>
            <a:outerShdw dist="38160" dir="5400000">
              <a:srgbClr val="000000">
                <a:alpha val="40000"/>
              </a:srgbClr>
            </a:outerShdw>
          </a:effectLst>
        </p:spPr>
        <p:txBody>
          <a:bodyPr lIns="0" tIns="36000" rIns="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pt-BR" sz="1200" i="0" u="none" strike="noStrike" cap="none">
                <a:latin typeface="Arial"/>
                <a:ea typeface="Arial"/>
                <a:cs typeface="Arial"/>
                <a:sym typeface="Arial"/>
              </a:rPr>
              <a:t>1.3 Reunião sensibilização</a:t>
            </a:r>
          </a:p>
        </p:txBody>
      </p:sp>
      <p:grpSp>
        <p:nvGrpSpPr>
          <p:cNvPr id="226" name="Shape 226"/>
          <p:cNvGrpSpPr/>
          <p:nvPr/>
        </p:nvGrpSpPr>
        <p:grpSpPr>
          <a:xfrm>
            <a:off x="1935719" y="2088000"/>
            <a:ext cx="1620000" cy="3714119"/>
            <a:chOff x="1935719" y="2088000"/>
            <a:chExt cx="1620000" cy="3714119"/>
          </a:xfrm>
        </p:grpSpPr>
        <p:sp>
          <p:nvSpPr>
            <p:cNvPr id="227" name="Shape 227"/>
            <p:cNvSpPr/>
            <p:nvPr/>
          </p:nvSpPr>
          <p:spPr>
            <a:xfrm>
              <a:off x="1935719" y="2088000"/>
              <a:ext cx="1620000" cy="4932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06512" y="0"/>
                  </a:lnTo>
                  <a:lnTo>
                    <a:pt x="119973" y="59912"/>
                  </a:lnTo>
                  <a:lnTo>
                    <a:pt x="106512" y="119912"/>
                  </a:lnTo>
                  <a:lnTo>
                    <a:pt x="0" y="119912"/>
                  </a:lnTo>
                  <a:lnTo>
                    <a:pt x="0" y="0"/>
                  </a:lnTo>
                </a:path>
              </a:pathLst>
            </a:custGeom>
            <a:solidFill>
              <a:srgbClr val="4F81BD"/>
            </a:solidFill>
            <a:ln w="38150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38160" dir="5400000">
                <a:srgbClr val="000000">
                  <a:alpha val="40000"/>
                </a:srgbClr>
              </a:outerShdw>
            </a:effectLst>
          </p:spPr>
          <p:txBody>
            <a:bodyPr lIns="63350" tIns="72000" rIns="64800" bIns="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buSzPct val="25000"/>
                <a:buNone/>
              </a:pPr>
              <a:r>
                <a:rPr lang="pt-BR" sz="1200" b="1" i="0" u="none" strike="noStrike" cap="none" dirty="0" smtClea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	               	Etapa </a:t>
              </a:r>
              <a:r>
                <a:rPr lang="pt-BR" sz="1200" b="1" i="0" u="none" strike="noStrike" cap="none" dirty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buSzPct val="25000"/>
                <a:buNone/>
              </a:pPr>
              <a:r>
                <a:rPr lang="pt-BR" sz="1200" b="1" i="0" u="none" strike="noStrike" cap="none" dirty="0" smtClea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		             Mapeamento</a:t>
              </a:r>
              <a:endParaRPr lang="pt-BR" sz="12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buSzPct val="25000"/>
                <a:buNone/>
              </a:pPr>
              <a:r>
                <a:rPr lang="pt-BR" sz="1200" b="1" i="0" u="none" strike="noStrike" cap="none" dirty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</a:p>
          </p:txBody>
        </p:sp>
        <p:sp>
          <p:nvSpPr>
            <p:cNvPr id="228" name="Shape 228"/>
            <p:cNvSpPr/>
            <p:nvPr/>
          </p:nvSpPr>
          <p:spPr>
            <a:xfrm>
              <a:off x="1935719" y="2655719"/>
              <a:ext cx="1440000" cy="3146400"/>
            </a:xfrm>
            <a:prstGeom prst="rect">
              <a:avLst/>
            </a:prstGeom>
            <a:solidFill>
              <a:srgbClr val="4F81BD"/>
            </a:solidFill>
            <a:ln w="42475" cap="flat" cmpd="sng">
              <a:solidFill>
                <a:srgbClr val="385D8A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9" name="Shape 229"/>
            <p:cNvSpPr/>
            <p:nvPr/>
          </p:nvSpPr>
          <p:spPr>
            <a:xfrm>
              <a:off x="2061359" y="3537000"/>
              <a:ext cx="1205400" cy="516300"/>
            </a:xfrm>
            <a:prstGeom prst="rect">
              <a:avLst/>
            </a:prstGeom>
            <a:gradFill>
              <a:gsLst>
                <a:gs pos="0">
                  <a:srgbClr val="83B0FE"/>
                </a:gs>
                <a:gs pos="100000">
                  <a:srgbClr val="C6DCFF"/>
                </a:gs>
              </a:gsLst>
              <a:lin ang="16200000" scaled="0"/>
            </a:gradFill>
            <a:ln w="9525" cap="flat" cmpd="sng">
              <a:solidFill>
                <a:srgbClr val="347FD8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38160" dir="5400000">
                <a:srgbClr val="000000">
                  <a:alpha val="40000"/>
                </a:srgbClr>
              </a:outerShdw>
            </a:effectLst>
          </p:spPr>
          <p:txBody>
            <a:bodyPr lIns="0" tIns="36000" rIns="0" bIns="360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buSzPct val="25000"/>
                <a:buNone/>
              </a:pPr>
              <a:r>
                <a:rPr lang="pt-BR" sz="1200" i="0" u="none" strike="noStrike" cap="none">
                  <a:latin typeface="Arial"/>
                  <a:ea typeface="Arial"/>
                  <a:cs typeface="Arial"/>
                  <a:sym typeface="Arial"/>
                </a:rPr>
                <a:t>2.1 Reunião preparatória</a:t>
              </a:r>
            </a:p>
          </p:txBody>
        </p:sp>
        <p:sp>
          <p:nvSpPr>
            <p:cNvPr id="230" name="Shape 230"/>
            <p:cNvSpPr/>
            <p:nvPr/>
          </p:nvSpPr>
          <p:spPr>
            <a:xfrm>
              <a:off x="2061359" y="4215719"/>
              <a:ext cx="1205400" cy="516300"/>
            </a:xfrm>
            <a:prstGeom prst="rect">
              <a:avLst/>
            </a:prstGeom>
            <a:gradFill>
              <a:gsLst>
                <a:gs pos="0">
                  <a:srgbClr val="83B0FE"/>
                </a:gs>
                <a:gs pos="100000">
                  <a:srgbClr val="C6DCFF"/>
                </a:gs>
              </a:gsLst>
              <a:lin ang="16200000" scaled="0"/>
            </a:gradFill>
            <a:ln w="9525" cap="flat" cmpd="sng">
              <a:solidFill>
                <a:srgbClr val="347FD8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38160" dir="5400000">
                <a:srgbClr val="000000">
                  <a:alpha val="40000"/>
                </a:srgbClr>
              </a:outerShdw>
            </a:effectLst>
          </p:spPr>
          <p:txBody>
            <a:bodyPr lIns="0" tIns="36000" rIns="0" bIns="360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buSzPct val="25000"/>
                <a:buNone/>
              </a:pPr>
              <a:r>
                <a:rPr lang="pt-BR" sz="1200" i="0" u="none" strike="noStrike" cap="none">
                  <a:latin typeface="Arial"/>
                  <a:ea typeface="Arial"/>
                  <a:cs typeface="Arial"/>
                  <a:sym typeface="Arial"/>
                </a:rPr>
                <a:t>2.2 Mapeamento</a:t>
              </a:r>
            </a:p>
          </p:txBody>
        </p:sp>
      </p:grpSp>
      <p:grpSp>
        <p:nvGrpSpPr>
          <p:cNvPr id="231" name="Shape 231"/>
          <p:cNvGrpSpPr/>
          <p:nvPr/>
        </p:nvGrpSpPr>
        <p:grpSpPr>
          <a:xfrm>
            <a:off x="5371560" y="2088000"/>
            <a:ext cx="1620000" cy="3714119"/>
            <a:chOff x="5371560" y="2088000"/>
            <a:chExt cx="1620000" cy="3714119"/>
          </a:xfrm>
        </p:grpSpPr>
        <p:sp>
          <p:nvSpPr>
            <p:cNvPr id="232" name="Shape 232"/>
            <p:cNvSpPr/>
            <p:nvPr/>
          </p:nvSpPr>
          <p:spPr>
            <a:xfrm>
              <a:off x="5371560" y="2088000"/>
              <a:ext cx="1620000" cy="504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07125" y="0"/>
                  </a:lnTo>
                  <a:lnTo>
                    <a:pt x="119973" y="59957"/>
                  </a:lnTo>
                  <a:lnTo>
                    <a:pt x="107125" y="119914"/>
                  </a:lnTo>
                  <a:lnTo>
                    <a:pt x="0" y="119914"/>
                  </a:lnTo>
                  <a:lnTo>
                    <a:pt x="0" y="0"/>
                  </a:lnTo>
                </a:path>
              </a:pathLst>
            </a:custGeom>
            <a:solidFill>
              <a:srgbClr val="4F81BD"/>
            </a:solidFill>
            <a:ln w="38150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38160" dir="5400000">
                <a:srgbClr val="000000">
                  <a:alpha val="40000"/>
                </a:srgbClr>
              </a:outerShdw>
            </a:effectLst>
          </p:spPr>
          <p:txBody>
            <a:bodyPr lIns="63350" tIns="72000" rIns="64800" bIns="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buSzPct val="25000"/>
                <a:buNone/>
              </a:pPr>
              <a:r>
                <a:rPr lang="pt-BR" sz="1200" b="1" i="0" u="none" strike="noStrike" cap="none" dirty="0" smtClea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		                 Etapa </a:t>
              </a:r>
              <a:r>
                <a:rPr lang="pt-BR" sz="1200" b="1" i="0" u="none" strike="noStrike" cap="none" dirty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4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buSzPct val="25000"/>
                <a:buNone/>
              </a:pPr>
              <a:r>
                <a:rPr lang="pt-BR" sz="1200" b="1" i="0" u="none" strike="noStrike" cap="none" dirty="0" smtClea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		               </a:t>
              </a:r>
              <a:r>
                <a:rPr lang="pt-BR" sz="1200" b="1" i="0" u="none" strike="noStrike" cap="none" dirty="0" err="1" smtClea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Manualização</a:t>
              </a:r>
              <a:endParaRPr lang="pt-BR" sz="12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buSzPct val="25000"/>
                <a:buNone/>
              </a:pPr>
              <a:r>
                <a:rPr lang="pt-BR" sz="1200" b="1" i="0" u="none" strike="noStrike" cap="none" dirty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</a:p>
          </p:txBody>
        </p:sp>
        <p:sp>
          <p:nvSpPr>
            <p:cNvPr id="233" name="Shape 233"/>
            <p:cNvSpPr/>
            <p:nvPr/>
          </p:nvSpPr>
          <p:spPr>
            <a:xfrm>
              <a:off x="5371560" y="2655719"/>
              <a:ext cx="1436400" cy="3146400"/>
            </a:xfrm>
            <a:prstGeom prst="rect">
              <a:avLst/>
            </a:prstGeom>
            <a:solidFill>
              <a:srgbClr val="4F81BD"/>
            </a:solidFill>
            <a:ln w="42475" cap="flat" cmpd="sng">
              <a:solidFill>
                <a:srgbClr val="385D8A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4" name="Shape 234"/>
            <p:cNvSpPr/>
            <p:nvPr/>
          </p:nvSpPr>
          <p:spPr>
            <a:xfrm>
              <a:off x="5487480" y="3218759"/>
              <a:ext cx="1204500" cy="516300"/>
            </a:xfrm>
            <a:prstGeom prst="rect">
              <a:avLst/>
            </a:prstGeom>
            <a:gradFill>
              <a:gsLst>
                <a:gs pos="0">
                  <a:srgbClr val="83B0FE"/>
                </a:gs>
                <a:gs pos="100000">
                  <a:srgbClr val="C6DCFF"/>
                </a:gs>
              </a:gsLst>
              <a:lin ang="16200000" scaled="0"/>
            </a:gradFill>
            <a:ln w="9525" cap="flat" cmpd="sng">
              <a:solidFill>
                <a:srgbClr val="347FD8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38160" dir="5400000">
                <a:srgbClr val="000000">
                  <a:alpha val="40000"/>
                </a:srgbClr>
              </a:outerShdw>
            </a:effectLst>
          </p:spPr>
          <p:txBody>
            <a:bodyPr lIns="0" tIns="36000" rIns="0" bIns="360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buSzPct val="25000"/>
                <a:buNone/>
              </a:pPr>
              <a:r>
                <a:rPr lang="pt-BR" sz="1200" i="0" u="none" strike="noStrike" cap="none">
                  <a:latin typeface="Arial"/>
                  <a:ea typeface="Arial"/>
                  <a:cs typeface="Arial"/>
                  <a:sym typeface="Arial"/>
                </a:rPr>
                <a:t>4.1 Reunião preparatória</a:t>
              </a:r>
            </a:p>
          </p:txBody>
        </p:sp>
        <p:sp>
          <p:nvSpPr>
            <p:cNvPr id="235" name="Shape 235"/>
            <p:cNvSpPr/>
            <p:nvPr/>
          </p:nvSpPr>
          <p:spPr>
            <a:xfrm>
              <a:off x="5487475" y="3874463"/>
              <a:ext cx="1204500" cy="695400"/>
            </a:xfrm>
            <a:prstGeom prst="rect">
              <a:avLst/>
            </a:prstGeom>
            <a:gradFill>
              <a:gsLst>
                <a:gs pos="0">
                  <a:srgbClr val="83B0FE"/>
                </a:gs>
                <a:gs pos="100000">
                  <a:srgbClr val="C6DCFF"/>
                </a:gs>
              </a:gsLst>
              <a:lin ang="16200000" scaled="0"/>
            </a:gradFill>
            <a:ln w="9525" cap="flat" cmpd="sng">
              <a:solidFill>
                <a:srgbClr val="347FD8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38160" dir="5400000">
                <a:srgbClr val="000000">
                  <a:alpha val="40000"/>
                </a:srgbClr>
              </a:outerShdw>
            </a:effectLst>
          </p:spPr>
          <p:txBody>
            <a:bodyPr lIns="0" tIns="36000" rIns="0" bIns="360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buSzPct val="25000"/>
                <a:buNone/>
              </a:pPr>
              <a:r>
                <a:rPr lang="pt-BR" sz="1200" i="0" u="none" strike="noStrike" cap="none">
                  <a:latin typeface="Arial"/>
                  <a:ea typeface="Arial"/>
                  <a:cs typeface="Arial"/>
                  <a:sym typeface="Arial"/>
                </a:rPr>
                <a:t>4.2 Definição da estrutura do manual</a:t>
              </a:r>
            </a:p>
          </p:txBody>
        </p:sp>
        <p:sp>
          <p:nvSpPr>
            <p:cNvPr id="236" name="Shape 236"/>
            <p:cNvSpPr/>
            <p:nvPr/>
          </p:nvSpPr>
          <p:spPr>
            <a:xfrm>
              <a:off x="5487480" y="4743960"/>
              <a:ext cx="1204500" cy="516300"/>
            </a:xfrm>
            <a:prstGeom prst="rect">
              <a:avLst/>
            </a:prstGeom>
            <a:gradFill>
              <a:gsLst>
                <a:gs pos="0">
                  <a:srgbClr val="83B0FE"/>
                </a:gs>
                <a:gs pos="100000">
                  <a:srgbClr val="C6DCFF"/>
                </a:gs>
              </a:gsLst>
              <a:lin ang="16200000" scaled="0"/>
            </a:gradFill>
            <a:ln w="9525" cap="flat" cmpd="sng">
              <a:solidFill>
                <a:srgbClr val="347FD8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38160" dir="5400000">
                <a:srgbClr val="000000">
                  <a:alpha val="40000"/>
                </a:srgbClr>
              </a:outerShdw>
            </a:effectLst>
          </p:spPr>
          <p:txBody>
            <a:bodyPr lIns="0" tIns="36000" rIns="0" bIns="360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buSzPct val="25000"/>
                <a:buNone/>
              </a:pPr>
              <a:r>
                <a:rPr lang="pt-BR" sz="1200" i="0" u="none" strike="noStrike" cap="none">
                  <a:latin typeface="Arial"/>
                  <a:ea typeface="Arial"/>
                  <a:cs typeface="Arial"/>
                  <a:sym typeface="Arial"/>
                </a:rPr>
                <a:t>4.3 Elaboração do manual</a:t>
              </a:r>
            </a:p>
          </p:txBody>
        </p:sp>
      </p:grpSp>
      <p:sp>
        <p:nvSpPr>
          <p:cNvPr id="237" name="Shape 237"/>
          <p:cNvSpPr/>
          <p:nvPr/>
        </p:nvSpPr>
        <p:spPr>
          <a:xfrm>
            <a:off x="333719" y="2718000"/>
            <a:ext cx="1204800" cy="516600"/>
          </a:xfrm>
          <a:prstGeom prst="rect">
            <a:avLst/>
          </a:prstGeom>
          <a:gradFill>
            <a:gsLst>
              <a:gs pos="0">
                <a:srgbClr val="83B0FE"/>
              </a:gs>
              <a:gs pos="100000">
                <a:srgbClr val="C6DCFF"/>
              </a:gs>
            </a:gsLst>
            <a:lin ang="16200000" scaled="0"/>
          </a:gradFill>
          <a:ln w="9525" cap="flat" cmpd="sng">
            <a:solidFill>
              <a:srgbClr val="347FD8"/>
            </a:solidFill>
            <a:prstDash val="solid"/>
            <a:miter/>
            <a:headEnd type="none" w="med" len="med"/>
            <a:tailEnd type="none" w="med" len="med"/>
          </a:ln>
          <a:effectLst>
            <a:outerShdw dist="38160" dir="5400000">
              <a:srgbClr val="000000">
                <a:alpha val="40000"/>
              </a:srgbClr>
            </a:outerShdw>
          </a:effectLst>
        </p:spPr>
        <p:txBody>
          <a:bodyPr lIns="0" tIns="36000" rIns="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pt-BR" sz="1200" i="0" u="none" strike="noStrike" cap="none">
                <a:latin typeface="Arial"/>
                <a:ea typeface="Arial"/>
                <a:cs typeface="Arial"/>
                <a:sym typeface="Arial"/>
              </a:rPr>
              <a:t>1.1 Workshop</a:t>
            </a:r>
          </a:p>
        </p:txBody>
      </p:sp>
      <p:grpSp>
        <p:nvGrpSpPr>
          <p:cNvPr id="238" name="Shape 238"/>
          <p:cNvGrpSpPr/>
          <p:nvPr/>
        </p:nvGrpSpPr>
        <p:grpSpPr>
          <a:xfrm>
            <a:off x="3605039" y="2088000"/>
            <a:ext cx="1620000" cy="3714119"/>
            <a:chOff x="3605039" y="2088000"/>
            <a:chExt cx="1620000" cy="3714119"/>
          </a:xfrm>
        </p:grpSpPr>
        <p:sp>
          <p:nvSpPr>
            <p:cNvPr id="239" name="Shape 239"/>
            <p:cNvSpPr/>
            <p:nvPr/>
          </p:nvSpPr>
          <p:spPr>
            <a:xfrm>
              <a:off x="3605039" y="2088000"/>
              <a:ext cx="1620000" cy="504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05073" y="0"/>
                  </a:lnTo>
                  <a:lnTo>
                    <a:pt x="119973" y="59957"/>
                  </a:lnTo>
                  <a:lnTo>
                    <a:pt x="105073" y="119914"/>
                  </a:lnTo>
                  <a:lnTo>
                    <a:pt x="0" y="119914"/>
                  </a:lnTo>
                  <a:lnTo>
                    <a:pt x="0" y="0"/>
                  </a:lnTo>
                </a:path>
              </a:pathLst>
            </a:custGeom>
            <a:solidFill>
              <a:srgbClr val="4F81BD"/>
            </a:solidFill>
            <a:ln w="38150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38160" dir="5400000">
                <a:srgbClr val="000000">
                  <a:alpha val="40000"/>
                </a:srgbClr>
              </a:outerShdw>
            </a:effectLst>
          </p:spPr>
          <p:txBody>
            <a:bodyPr lIns="63350" tIns="72000" rIns="64800" bIns="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buSzPct val="25000"/>
                <a:buNone/>
              </a:pPr>
              <a:r>
                <a:rPr lang="pt-BR" sz="1200" b="1" i="0" u="none" strike="noStrike" cap="none" dirty="0" smtClea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		               Etapa </a:t>
              </a:r>
              <a:r>
                <a:rPr lang="pt-BR" sz="1200" b="1" i="0" u="none" strike="noStrike" cap="none" dirty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buSzPct val="25000"/>
                <a:buNone/>
              </a:pPr>
              <a:r>
                <a:rPr lang="pt-BR" sz="1200" b="1" i="0" u="none" strike="noStrike" cap="none" dirty="0" smtClea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		              Análise</a:t>
              </a:r>
              <a:endParaRPr lang="pt-BR" sz="12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buSzPct val="25000"/>
                <a:buNone/>
              </a:pPr>
              <a:r>
                <a:rPr lang="pt-BR" sz="1200" b="1" i="0" u="none" strike="noStrike" cap="none" dirty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</a:p>
          </p:txBody>
        </p:sp>
        <p:sp>
          <p:nvSpPr>
            <p:cNvPr id="240" name="Shape 240"/>
            <p:cNvSpPr/>
            <p:nvPr/>
          </p:nvSpPr>
          <p:spPr>
            <a:xfrm>
              <a:off x="3605039" y="2655719"/>
              <a:ext cx="1404000" cy="3146400"/>
            </a:xfrm>
            <a:prstGeom prst="rect">
              <a:avLst/>
            </a:prstGeom>
            <a:solidFill>
              <a:srgbClr val="4F81BD"/>
            </a:solidFill>
            <a:ln w="42475" cap="flat" cmpd="sng">
              <a:solidFill>
                <a:srgbClr val="385D8A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1" name="Shape 241"/>
            <p:cNvSpPr/>
            <p:nvPr/>
          </p:nvSpPr>
          <p:spPr>
            <a:xfrm>
              <a:off x="3720839" y="3371932"/>
              <a:ext cx="1205400" cy="516300"/>
            </a:xfrm>
            <a:prstGeom prst="rect">
              <a:avLst/>
            </a:prstGeom>
            <a:gradFill>
              <a:gsLst>
                <a:gs pos="0">
                  <a:srgbClr val="83B0FE"/>
                </a:gs>
                <a:gs pos="100000">
                  <a:srgbClr val="C6DCFF"/>
                </a:gs>
              </a:gsLst>
              <a:lin ang="16200000" scaled="0"/>
            </a:gradFill>
            <a:ln w="9525" cap="flat" cmpd="sng">
              <a:solidFill>
                <a:srgbClr val="347FD8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38160" dir="5400000">
                <a:srgbClr val="000000">
                  <a:alpha val="40000"/>
                </a:srgbClr>
              </a:outerShdw>
            </a:effectLst>
          </p:spPr>
          <p:txBody>
            <a:bodyPr lIns="0" tIns="36000" rIns="0" bIns="360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buSzPct val="25000"/>
                <a:buNone/>
              </a:pPr>
              <a:r>
                <a:rPr lang="pt-BR" sz="1200" i="0" u="none" strike="noStrike" cap="none">
                  <a:latin typeface="Arial"/>
                  <a:ea typeface="Arial"/>
                  <a:cs typeface="Arial"/>
                  <a:sym typeface="Arial"/>
                </a:rPr>
                <a:t>3.2 Análise dos atuais métodos</a:t>
              </a:r>
            </a:p>
          </p:txBody>
        </p:sp>
        <p:sp>
          <p:nvSpPr>
            <p:cNvPr id="242" name="Shape 242"/>
            <p:cNvSpPr/>
            <p:nvPr/>
          </p:nvSpPr>
          <p:spPr>
            <a:xfrm>
              <a:off x="3720839" y="4001932"/>
              <a:ext cx="1205400" cy="516300"/>
            </a:xfrm>
            <a:prstGeom prst="rect">
              <a:avLst/>
            </a:prstGeom>
            <a:gradFill>
              <a:gsLst>
                <a:gs pos="0">
                  <a:srgbClr val="83B0FE"/>
                </a:gs>
                <a:gs pos="100000">
                  <a:srgbClr val="C6DCFF"/>
                </a:gs>
              </a:gsLst>
              <a:lin ang="16200000" scaled="0"/>
            </a:gradFill>
            <a:ln w="9525" cap="flat" cmpd="sng">
              <a:solidFill>
                <a:srgbClr val="347FD8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38160" dir="5400000">
                <a:srgbClr val="000000">
                  <a:alpha val="40000"/>
                </a:srgbClr>
              </a:outerShdw>
            </a:effectLst>
          </p:spPr>
          <p:txBody>
            <a:bodyPr lIns="0" tIns="36000" rIns="0" bIns="360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buSzPct val="25000"/>
                <a:buNone/>
              </a:pPr>
              <a:r>
                <a:rPr lang="pt-BR" sz="1200" i="0" u="none" strike="noStrike" cap="none">
                  <a:latin typeface="Arial"/>
                  <a:ea typeface="Arial"/>
                  <a:cs typeface="Arial"/>
                  <a:sym typeface="Arial"/>
                </a:rPr>
                <a:t>3.3 Promover melhoria</a:t>
              </a:r>
            </a:p>
          </p:txBody>
        </p:sp>
        <p:sp>
          <p:nvSpPr>
            <p:cNvPr id="243" name="Shape 243"/>
            <p:cNvSpPr/>
            <p:nvPr/>
          </p:nvSpPr>
          <p:spPr>
            <a:xfrm>
              <a:off x="3720839" y="4631932"/>
              <a:ext cx="1205400" cy="514800"/>
            </a:xfrm>
            <a:prstGeom prst="rect">
              <a:avLst/>
            </a:prstGeom>
            <a:gradFill>
              <a:gsLst>
                <a:gs pos="0">
                  <a:srgbClr val="83B0FE"/>
                </a:gs>
                <a:gs pos="100000">
                  <a:srgbClr val="C6DCFF"/>
                </a:gs>
              </a:gsLst>
              <a:lin ang="16200000" scaled="0"/>
            </a:gradFill>
            <a:ln w="9525" cap="flat" cmpd="sng">
              <a:solidFill>
                <a:srgbClr val="347FD8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38160" dir="5400000">
                <a:srgbClr val="000000">
                  <a:alpha val="40000"/>
                </a:srgbClr>
              </a:outerShdw>
            </a:effectLst>
          </p:spPr>
          <p:txBody>
            <a:bodyPr lIns="0" tIns="36000" rIns="0" bIns="360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buSzPct val="25000"/>
                <a:buNone/>
              </a:pPr>
              <a:r>
                <a:rPr lang="pt-BR" sz="1200" i="0" u="none" strike="noStrike" cap="none">
                  <a:latin typeface="Arial"/>
                  <a:ea typeface="Arial"/>
                  <a:cs typeface="Arial"/>
                  <a:sym typeface="Arial"/>
                </a:rPr>
                <a:t>3.4 Inclusão de novos métodos</a:t>
              </a:r>
            </a:p>
          </p:txBody>
        </p:sp>
        <p:sp>
          <p:nvSpPr>
            <p:cNvPr id="244" name="Shape 244"/>
            <p:cNvSpPr/>
            <p:nvPr/>
          </p:nvSpPr>
          <p:spPr>
            <a:xfrm>
              <a:off x="3720839" y="2743012"/>
              <a:ext cx="1205400" cy="514800"/>
            </a:xfrm>
            <a:prstGeom prst="rect">
              <a:avLst/>
            </a:prstGeom>
            <a:gradFill>
              <a:gsLst>
                <a:gs pos="0">
                  <a:srgbClr val="83B0FE"/>
                </a:gs>
                <a:gs pos="100000">
                  <a:srgbClr val="C6DCFF"/>
                </a:gs>
              </a:gsLst>
              <a:lin ang="16200000" scaled="0"/>
            </a:gradFill>
            <a:ln w="9525" cap="flat" cmpd="sng">
              <a:solidFill>
                <a:srgbClr val="347FD8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38160" dir="5400000">
                <a:srgbClr val="000000">
                  <a:alpha val="40000"/>
                </a:srgbClr>
              </a:outerShdw>
            </a:effectLst>
          </p:spPr>
          <p:txBody>
            <a:bodyPr lIns="0" tIns="36000" rIns="0" bIns="360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buSzPct val="25000"/>
                <a:buNone/>
              </a:pPr>
              <a:r>
                <a:rPr lang="pt-BR" sz="1200" i="0" u="none" strike="noStrike" cap="none">
                  <a:latin typeface="Arial"/>
                  <a:ea typeface="Arial"/>
                  <a:cs typeface="Arial"/>
                  <a:sym typeface="Arial"/>
                </a:rPr>
                <a:t>3.1 Reunião preparatória</a:t>
              </a:r>
            </a:p>
          </p:txBody>
        </p:sp>
        <p:sp>
          <p:nvSpPr>
            <p:cNvPr id="245" name="Shape 245"/>
            <p:cNvSpPr/>
            <p:nvPr/>
          </p:nvSpPr>
          <p:spPr>
            <a:xfrm>
              <a:off x="3720839" y="5260492"/>
              <a:ext cx="1205400" cy="516600"/>
            </a:xfrm>
            <a:prstGeom prst="rect">
              <a:avLst/>
            </a:prstGeom>
            <a:gradFill>
              <a:gsLst>
                <a:gs pos="0">
                  <a:srgbClr val="83B0FE"/>
                </a:gs>
                <a:gs pos="100000">
                  <a:srgbClr val="C6DCFF"/>
                </a:gs>
              </a:gsLst>
              <a:lin ang="16200000" scaled="0"/>
            </a:gradFill>
            <a:ln w="9525" cap="flat" cmpd="sng">
              <a:solidFill>
                <a:srgbClr val="347FD8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38160" dir="5400000">
                <a:srgbClr val="000000">
                  <a:alpha val="40000"/>
                </a:srgbClr>
              </a:outerShdw>
            </a:effectLst>
          </p:spPr>
          <p:txBody>
            <a:bodyPr lIns="0" tIns="36000" rIns="0" bIns="360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buSzPct val="25000"/>
                <a:buNone/>
              </a:pPr>
              <a:r>
                <a:rPr lang="pt-BR" sz="1200" i="0" u="none" strike="noStrike" cap="none">
                  <a:latin typeface="Arial"/>
                  <a:ea typeface="Arial"/>
                  <a:cs typeface="Arial"/>
                  <a:sym typeface="Arial"/>
                </a:rPr>
                <a:t>3.5 Reuniões  de validação</a:t>
              </a:r>
            </a:p>
          </p:txBody>
        </p:sp>
      </p:grpSp>
      <p:sp>
        <p:nvSpPr>
          <p:cNvPr id="246" name="Shape 246"/>
          <p:cNvSpPr/>
          <p:nvPr/>
        </p:nvSpPr>
        <p:spPr>
          <a:xfrm>
            <a:off x="333719" y="4606919"/>
            <a:ext cx="1204800" cy="516300"/>
          </a:xfrm>
          <a:prstGeom prst="rect">
            <a:avLst/>
          </a:prstGeom>
          <a:gradFill>
            <a:gsLst>
              <a:gs pos="0">
                <a:srgbClr val="83B0FE"/>
              </a:gs>
              <a:gs pos="100000">
                <a:srgbClr val="C6DCFF"/>
              </a:gs>
            </a:gsLst>
            <a:lin ang="16200000" scaled="0"/>
          </a:gradFill>
          <a:ln w="9525" cap="flat" cmpd="sng">
            <a:solidFill>
              <a:srgbClr val="347FD8"/>
            </a:solidFill>
            <a:prstDash val="solid"/>
            <a:miter/>
            <a:headEnd type="none" w="med" len="med"/>
            <a:tailEnd type="none" w="med" len="med"/>
          </a:ln>
          <a:effectLst>
            <a:outerShdw dist="38160" dir="5400000">
              <a:srgbClr val="000000">
                <a:alpha val="40000"/>
              </a:srgbClr>
            </a:outerShdw>
          </a:effectLst>
        </p:spPr>
        <p:txBody>
          <a:bodyPr lIns="0" tIns="36000" rIns="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pt-BR" sz="1200" i="0" u="none" strike="noStrike" cap="none">
                <a:latin typeface="Arial"/>
                <a:ea typeface="Arial"/>
                <a:cs typeface="Arial"/>
                <a:sym typeface="Arial"/>
              </a:rPr>
              <a:t>1.4 Entrevistas iniciais</a:t>
            </a:r>
          </a:p>
        </p:txBody>
      </p:sp>
      <p:sp>
        <p:nvSpPr>
          <p:cNvPr id="247" name="Shape 247"/>
          <p:cNvSpPr/>
          <p:nvPr/>
        </p:nvSpPr>
        <p:spPr>
          <a:xfrm>
            <a:off x="333719" y="5235480"/>
            <a:ext cx="1204800" cy="514800"/>
          </a:xfrm>
          <a:prstGeom prst="rect">
            <a:avLst/>
          </a:prstGeom>
          <a:gradFill>
            <a:gsLst>
              <a:gs pos="0">
                <a:srgbClr val="83B0FE"/>
              </a:gs>
              <a:gs pos="100000">
                <a:srgbClr val="C6DCFF"/>
              </a:gs>
            </a:gsLst>
            <a:lin ang="16200000" scaled="0"/>
          </a:gradFill>
          <a:ln w="9525" cap="flat" cmpd="sng">
            <a:solidFill>
              <a:srgbClr val="347FD8"/>
            </a:solidFill>
            <a:prstDash val="solid"/>
            <a:miter/>
            <a:headEnd type="none" w="med" len="med"/>
            <a:tailEnd type="none" w="med" len="med"/>
          </a:ln>
          <a:effectLst>
            <a:outerShdw dist="38160" dir="5400000">
              <a:srgbClr val="000000">
                <a:alpha val="40000"/>
              </a:srgbClr>
            </a:outerShdw>
          </a:effectLst>
        </p:spPr>
        <p:txBody>
          <a:bodyPr lIns="0" tIns="36000" rIns="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pt-BR" sz="1200" i="0" u="none" strike="noStrike" cap="none">
                <a:latin typeface="Arial"/>
                <a:ea typeface="Arial"/>
                <a:cs typeface="Arial"/>
                <a:sym typeface="Arial"/>
              </a:rPr>
              <a:t>1.5 Treinamento inicial</a:t>
            </a:r>
          </a:p>
        </p:txBody>
      </p:sp>
      <p:grpSp>
        <p:nvGrpSpPr>
          <p:cNvPr id="248" name="Shape 248"/>
          <p:cNvGrpSpPr/>
          <p:nvPr/>
        </p:nvGrpSpPr>
        <p:grpSpPr>
          <a:xfrm>
            <a:off x="7108560" y="2088000"/>
            <a:ext cx="1620000" cy="3714119"/>
            <a:chOff x="7108560" y="2088000"/>
            <a:chExt cx="1620000" cy="3714119"/>
          </a:xfrm>
        </p:grpSpPr>
        <p:sp>
          <p:nvSpPr>
            <p:cNvPr id="249" name="Shape 249"/>
            <p:cNvSpPr/>
            <p:nvPr/>
          </p:nvSpPr>
          <p:spPr>
            <a:xfrm>
              <a:off x="7108560" y="2088000"/>
              <a:ext cx="1620000" cy="504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08111" y="0"/>
                  </a:lnTo>
                  <a:lnTo>
                    <a:pt x="119973" y="59957"/>
                  </a:lnTo>
                  <a:lnTo>
                    <a:pt x="108111" y="119914"/>
                  </a:lnTo>
                  <a:lnTo>
                    <a:pt x="0" y="119914"/>
                  </a:lnTo>
                  <a:lnTo>
                    <a:pt x="0" y="0"/>
                  </a:lnTo>
                </a:path>
              </a:pathLst>
            </a:custGeom>
            <a:solidFill>
              <a:srgbClr val="4F81BD"/>
            </a:solidFill>
            <a:ln w="38150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38160" dir="5400000">
                <a:srgbClr val="000000">
                  <a:alpha val="40000"/>
                </a:srgbClr>
              </a:outerShdw>
            </a:effectLst>
          </p:spPr>
          <p:txBody>
            <a:bodyPr lIns="63350" tIns="72000" rIns="64800" bIns="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buSzPct val="25000"/>
                <a:buNone/>
              </a:pPr>
              <a:r>
                <a:rPr lang="pt-BR" sz="1200" b="1" i="0" u="none" strike="noStrike" cap="none" dirty="0" smtClea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		                Etapa </a:t>
              </a:r>
              <a:r>
                <a:rPr lang="pt-BR" sz="1200" b="1" i="0" u="none" strike="noStrike" cap="none" dirty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5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buSzPct val="25000"/>
                <a:buNone/>
              </a:pPr>
              <a:r>
                <a:rPr lang="pt-BR" sz="1200" b="1" i="0" u="none" strike="noStrike" cap="none" dirty="0" smtClea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		              Implementação</a:t>
              </a:r>
              <a:endParaRPr lang="pt-BR" sz="12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buSzPct val="25000"/>
                <a:buNone/>
              </a:pPr>
              <a:r>
                <a:rPr lang="pt-BR" sz="1200" b="1" i="0" u="none" strike="noStrike" cap="none" dirty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</a:p>
          </p:txBody>
        </p:sp>
        <p:sp>
          <p:nvSpPr>
            <p:cNvPr id="250" name="Shape 250"/>
            <p:cNvSpPr/>
            <p:nvPr/>
          </p:nvSpPr>
          <p:spPr>
            <a:xfrm>
              <a:off x="7108560" y="2655719"/>
              <a:ext cx="1440000" cy="3146400"/>
            </a:xfrm>
            <a:prstGeom prst="rect">
              <a:avLst/>
            </a:prstGeom>
            <a:solidFill>
              <a:srgbClr val="4F81BD"/>
            </a:solidFill>
            <a:ln w="42475" cap="flat" cmpd="sng">
              <a:solidFill>
                <a:srgbClr val="385D8A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1" name="Shape 251"/>
            <p:cNvSpPr/>
            <p:nvPr/>
          </p:nvSpPr>
          <p:spPr>
            <a:xfrm>
              <a:off x="7226639" y="3168000"/>
              <a:ext cx="1204200" cy="516000"/>
            </a:xfrm>
            <a:prstGeom prst="rect">
              <a:avLst/>
            </a:prstGeom>
            <a:gradFill>
              <a:gsLst>
                <a:gs pos="0">
                  <a:srgbClr val="83B0FE"/>
                </a:gs>
                <a:gs pos="100000">
                  <a:srgbClr val="C6DCFF"/>
                </a:gs>
              </a:gsLst>
              <a:lin ang="16200000" scaled="0"/>
            </a:gradFill>
            <a:ln w="9525" cap="flat" cmpd="sng">
              <a:solidFill>
                <a:srgbClr val="C3D69B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38160" dir="5400000">
                <a:srgbClr val="000000">
                  <a:alpha val="40000"/>
                </a:srgbClr>
              </a:outerShdw>
            </a:effectLst>
          </p:spPr>
          <p:txBody>
            <a:bodyPr lIns="0" tIns="36000" rIns="0" bIns="360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buSzPct val="25000"/>
                <a:buNone/>
              </a:pPr>
              <a:r>
                <a:rPr lang="pt-BR" sz="1200" i="0" u="none" strike="noStrike" cap="none">
                  <a:latin typeface="Arial"/>
                  <a:ea typeface="Arial"/>
                  <a:cs typeface="Arial"/>
                  <a:sym typeface="Arial"/>
                </a:rPr>
                <a:t>5.1 Treinamento</a:t>
              </a:r>
            </a:p>
          </p:txBody>
        </p:sp>
        <p:sp>
          <p:nvSpPr>
            <p:cNvPr id="252" name="Shape 252"/>
            <p:cNvSpPr/>
            <p:nvPr/>
          </p:nvSpPr>
          <p:spPr>
            <a:xfrm>
              <a:off x="7226639" y="3835823"/>
              <a:ext cx="1204200" cy="516300"/>
            </a:xfrm>
            <a:prstGeom prst="rect">
              <a:avLst/>
            </a:prstGeom>
            <a:gradFill>
              <a:gsLst>
                <a:gs pos="0">
                  <a:srgbClr val="83B0FE"/>
                </a:gs>
                <a:gs pos="100000">
                  <a:srgbClr val="C6DCFF"/>
                </a:gs>
              </a:gsLst>
              <a:lin ang="16200000" scaled="0"/>
            </a:gradFill>
            <a:ln w="9525" cap="flat" cmpd="sng">
              <a:solidFill>
                <a:srgbClr val="347FD8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38160" dir="5400000">
                <a:srgbClr val="000000">
                  <a:alpha val="40000"/>
                </a:srgbClr>
              </a:outerShdw>
            </a:effectLst>
          </p:spPr>
          <p:txBody>
            <a:bodyPr lIns="0" tIns="36000" rIns="0" bIns="360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buSzPct val="25000"/>
                <a:buNone/>
              </a:pPr>
              <a:r>
                <a:rPr lang="pt-BR" sz="1200" i="0" u="none" strike="noStrike" cap="none">
                  <a:latin typeface="Arial"/>
                  <a:ea typeface="Arial"/>
                  <a:cs typeface="Arial"/>
                  <a:sym typeface="Arial"/>
                </a:rPr>
                <a:t>5.2 Apoio na implementação</a:t>
              </a:r>
            </a:p>
          </p:txBody>
        </p:sp>
        <p:sp>
          <p:nvSpPr>
            <p:cNvPr id="253" name="Shape 253"/>
            <p:cNvSpPr/>
            <p:nvPr/>
          </p:nvSpPr>
          <p:spPr>
            <a:xfrm>
              <a:off x="7226639" y="4535639"/>
              <a:ext cx="1204200" cy="516300"/>
            </a:xfrm>
            <a:prstGeom prst="rect">
              <a:avLst/>
            </a:prstGeom>
            <a:gradFill>
              <a:gsLst>
                <a:gs pos="0">
                  <a:srgbClr val="83B0FE"/>
                </a:gs>
                <a:gs pos="100000">
                  <a:srgbClr val="C6DCFF"/>
                </a:gs>
              </a:gsLst>
              <a:lin ang="16200000" scaled="0"/>
            </a:gradFill>
            <a:ln w="9525" cap="flat" cmpd="sng">
              <a:solidFill>
                <a:srgbClr val="347FD8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38160" dir="5400000">
                <a:srgbClr val="000000">
                  <a:alpha val="40000"/>
                </a:srgbClr>
              </a:outerShdw>
            </a:effectLst>
          </p:spPr>
          <p:txBody>
            <a:bodyPr lIns="0" tIns="36000" rIns="0" bIns="360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buSzPct val="25000"/>
                <a:buNone/>
              </a:pPr>
              <a:r>
                <a:rPr lang="pt-BR" sz="1200" i="0" u="none" strike="noStrike" cap="none">
                  <a:latin typeface="Arial"/>
                  <a:ea typeface="Arial"/>
                  <a:cs typeface="Arial"/>
                  <a:sym typeface="Arial"/>
                </a:rPr>
                <a:t>5.3 Reuniões de avaliação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/>
          <p:nvPr/>
        </p:nvSpPr>
        <p:spPr>
          <a:xfrm>
            <a:off x="109080" y="348119"/>
            <a:ext cx="8925600" cy="1003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pt-BR" sz="3000" b="1" i="0" u="none" strike="noStrike" cap="none" dirty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Projeto de Redesenho </a:t>
            </a:r>
            <a:r>
              <a:rPr lang="pt-BR" sz="3000" b="1" i="0" u="none" strike="noStrike" cap="none" dirty="0" smtClean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do </a:t>
            </a:r>
            <a:r>
              <a:rPr lang="pt-BR" sz="3000" b="1" i="0" u="none" strike="noStrike" cap="none" dirty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Controle Externo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pt-BR" sz="3000" b="1" i="0" u="none" strike="noStrike" cap="none" dirty="0" smtClean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Papéis </a:t>
            </a:r>
            <a:r>
              <a:rPr lang="pt-BR" sz="3000" b="1" i="0" u="none" strike="noStrike" cap="none" dirty="0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rPr>
              <a:t>de Trabalho</a:t>
            </a:r>
          </a:p>
        </p:txBody>
      </p:sp>
      <p:sp>
        <p:nvSpPr>
          <p:cNvPr id="259" name="Shape 259"/>
          <p:cNvSpPr/>
          <p:nvPr/>
        </p:nvSpPr>
        <p:spPr>
          <a:xfrm>
            <a:off x="109080" y="1514159"/>
            <a:ext cx="8665500" cy="5169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pt-BR" sz="2800" b="1" u="sng">
                <a:solidFill>
                  <a:srgbClr val="1F4E79"/>
                </a:solidFill>
              </a:rPr>
              <a:t>Produtos das Etapas</a:t>
            </a:r>
          </a:p>
        </p:txBody>
      </p:sp>
      <p:sp>
        <p:nvSpPr>
          <p:cNvPr id="260" name="Shape 260"/>
          <p:cNvSpPr/>
          <p:nvPr/>
        </p:nvSpPr>
        <p:spPr>
          <a:xfrm>
            <a:off x="1015499" y="4283025"/>
            <a:ext cx="1928400" cy="571500"/>
          </a:xfrm>
          <a:prstGeom prst="homePlate">
            <a:avLst>
              <a:gd name="adj" fmla="val 19695"/>
            </a:avLst>
          </a:prstGeom>
          <a:solidFill>
            <a:schemeClr val="accent1"/>
          </a:solidFill>
          <a:ln w="381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  <a:effectLst>
            <a:outerShdw blurRad="63500" dist="38100" dir="5400000">
              <a:srgbClr val="000000">
                <a:alpha val="39610"/>
              </a:srgbClr>
            </a:outerShdw>
          </a:effectLst>
        </p:spPr>
        <p:txBody>
          <a:bodyPr lIns="63500" tIns="72000" rIns="6480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pt-BR" sz="1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Etapa 3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pt-BR" sz="1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Análise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pSp>
        <p:nvGrpSpPr>
          <p:cNvPr id="261" name="Shape 261"/>
          <p:cNvGrpSpPr/>
          <p:nvPr/>
        </p:nvGrpSpPr>
        <p:grpSpPr>
          <a:xfrm>
            <a:off x="1015499" y="5073600"/>
            <a:ext cx="1928410" cy="1436687"/>
            <a:chOff x="1015499" y="5073600"/>
            <a:chExt cx="1928410" cy="1436687"/>
          </a:xfrm>
        </p:grpSpPr>
        <p:sp>
          <p:nvSpPr>
            <p:cNvPr id="262" name="Shape 262"/>
            <p:cNvSpPr/>
            <p:nvPr/>
          </p:nvSpPr>
          <p:spPr>
            <a:xfrm>
              <a:off x="1015499" y="5073600"/>
              <a:ext cx="1928400" cy="571500"/>
            </a:xfrm>
            <a:prstGeom prst="homePlate">
              <a:avLst>
                <a:gd name="adj" fmla="val 19695"/>
              </a:avLst>
            </a:prstGeom>
            <a:solidFill>
              <a:schemeClr val="accent1"/>
            </a:solidFill>
            <a:ln w="38100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blurRad="63500" dist="38100" dir="5400000">
                <a:srgbClr val="000000">
                  <a:alpha val="39610"/>
                </a:srgbClr>
              </a:outerShdw>
            </a:effectLst>
          </p:spPr>
          <p:txBody>
            <a:bodyPr lIns="63500" tIns="72000" rIns="64800" bIns="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Verdana"/>
                <a:buNone/>
              </a:pPr>
              <a:r>
                <a:rPr lang="pt-BR" sz="1400" b="1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rPr>
                <a:t>Etapa 4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Verdana"/>
                <a:buNone/>
              </a:pPr>
              <a:r>
                <a:rPr lang="pt-BR" sz="1400" b="1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rPr>
                <a:t>Manualização</a:t>
              </a: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63" name="Shape 263"/>
            <p:cNvSpPr/>
            <p:nvPr/>
          </p:nvSpPr>
          <p:spPr>
            <a:xfrm>
              <a:off x="1015510" y="5938787"/>
              <a:ext cx="1928400" cy="571500"/>
            </a:xfrm>
            <a:prstGeom prst="homePlate">
              <a:avLst>
                <a:gd name="adj" fmla="val 19761"/>
              </a:avLst>
            </a:prstGeom>
            <a:solidFill>
              <a:schemeClr val="accent1"/>
            </a:solidFill>
            <a:ln w="38100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blurRad="63500" dist="38100" dir="5400000">
                <a:srgbClr val="000000">
                  <a:alpha val="39610"/>
                </a:srgbClr>
              </a:outerShdw>
            </a:effectLst>
          </p:spPr>
          <p:txBody>
            <a:bodyPr lIns="63500" tIns="72000" rIns="64800" bIns="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Verdana"/>
                <a:buNone/>
              </a:pPr>
              <a:r>
                <a:rPr lang="pt-BR" sz="1400" b="1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rPr>
                <a:t>Etapa 5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Verdana"/>
                <a:buNone/>
              </a:pPr>
              <a:r>
                <a:rPr lang="pt-BR" sz="1400" b="1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rPr>
                <a:t>Implementação</a:t>
              </a: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grpSp>
        <p:nvGrpSpPr>
          <p:cNvPr id="264" name="Shape 264"/>
          <p:cNvGrpSpPr/>
          <p:nvPr/>
        </p:nvGrpSpPr>
        <p:grpSpPr>
          <a:xfrm>
            <a:off x="1015499" y="2625675"/>
            <a:ext cx="1928400" cy="1435186"/>
            <a:chOff x="1015499" y="2625675"/>
            <a:chExt cx="1928400" cy="1435186"/>
          </a:xfrm>
        </p:grpSpPr>
        <p:sp>
          <p:nvSpPr>
            <p:cNvPr id="265" name="Shape 265"/>
            <p:cNvSpPr/>
            <p:nvPr/>
          </p:nvSpPr>
          <p:spPr>
            <a:xfrm>
              <a:off x="1015499" y="2625675"/>
              <a:ext cx="1928400" cy="570000"/>
            </a:xfrm>
            <a:prstGeom prst="homePlate">
              <a:avLst>
                <a:gd name="adj" fmla="val 19701"/>
              </a:avLst>
            </a:prstGeom>
            <a:solidFill>
              <a:schemeClr val="accent1"/>
            </a:solidFill>
            <a:ln w="38100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blurRad="63500" dist="38100" dir="5400000">
                <a:srgbClr val="000000">
                  <a:alpha val="39610"/>
                </a:srgbClr>
              </a:outerShdw>
            </a:effectLst>
          </p:spPr>
          <p:txBody>
            <a:bodyPr lIns="63500" tIns="72000" rIns="64800" bIns="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Verdana"/>
                <a:buNone/>
              </a:pPr>
              <a:r>
                <a:rPr lang="pt-BR" sz="1400" b="1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rPr>
                <a:t>Etapa 1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Verdana"/>
                <a:buNone/>
              </a:pPr>
              <a:r>
                <a:rPr lang="pt-BR" sz="1300" b="1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rPr>
                <a:t>Contextualização</a:t>
              </a: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3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66" name="Shape 266"/>
            <p:cNvSpPr/>
            <p:nvPr/>
          </p:nvSpPr>
          <p:spPr>
            <a:xfrm>
              <a:off x="1015499" y="3490861"/>
              <a:ext cx="1928400" cy="570000"/>
            </a:xfrm>
            <a:prstGeom prst="homePlate">
              <a:avLst>
                <a:gd name="adj" fmla="val 19699"/>
              </a:avLst>
            </a:prstGeom>
            <a:solidFill>
              <a:schemeClr val="accent1"/>
            </a:solidFill>
            <a:ln w="38100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blurRad="63500" dist="38100" dir="5400000">
                <a:srgbClr val="000000">
                  <a:alpha val="39610"/>
                </a:srgbClr>
              </a:outerShdw>
            </a:effectLst>
          </p:spPr>
          <p:txBody>
            <a:bodyPr lIns="63500" tIns="72000" rIns="64800" bIns="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Verdana"/>
                <a:buNone/>
              </a:pPr>
              <a:r>
                <a:rPr lang="pt-BR" sz="1400" b="1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rPr>
                <a:t>Etapa 2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Verdana"/>
                <a:buNone/>
              </a:pPr>
              <a:r>
                <a:rPr lang="pt-BR" sz="1400" b="1" i="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rPr>
                <a:t>Mapeamento</a:t>
              </a: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grpSp>
        <p:nvGrpSpPr>
          <p:cNvPr id="267" name="Shape 267"/>
          <p:cNvGrpSpPr/>
          <p:nvPr/>
        </p:nvGrpSpPr>
        <p:grpSpPr>
          <a:xfrm>
            <a:off x="3275086" y="2193875"/>
            <a:ext cx="4853400" cy="4608600"/>
            <a:chOff x="3275086" y="2193875"/>
            <a:chExt cx="4853400" cy="4608600"/>
          </a:xfrm>
        </p:grpSpPr>
        <p:sp>
          <p:nvSpPr>
            <p:cNvPr id="268" name="Shape 268"/>
            <p:cNvSpPr txBox="1"/>
            <p:nvPr/>
          </p:nvSpPr>
          <p:spPr>
            <a:xfrm rot="5400000">
              <a:off x="3397486" y="2071475"/>
              <a:ext cx="4608600" cy="4853400"/>
            </a:xfrm>
            <a:prstGeom prst="rect">
              <a:avLst/>
            </a:prstGeom>
            <a:solidFill>
              <a:schemeClr val="accent1"/>
            </a:solidFill>
            <a:ln w="42500" cap="flat" cmpd="sng">
              <a:solidFill>
                <a:srgbClr val="385D8A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63500" tIns="0" rIns="6480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" name="Shape 269"/>
            <p:cNvSpPr txBox="1"/>
            <p:nvPr/>
          </p:nvSpPr>
          <p:spPr>
            <a:xfrm>
              <a:off x="3342540" y="3417836"/>
              <a:ext cx="4652700" cy="590700"/>
            </a:xfrm>
            <a:prstGeom prst="rect">
              <a:avLst/>
            </a:prstGeom>
            <a:gradFill>
              <a:gsLst>
                <a:gs pos="0">
                  <a:srgbClr val="83B0FE"/>
                </a:gs>
                <a:gs pos="25000">
                  <a:srgbClr val="8AB5FF"/>
                </a:gs>
                <a:gs pos="100000">
                  <a:srgbClr val="C6DCFF"/>
                </a:gs>
              </a:gsLst>
              <a:lin ang="16200038" scaled="0"/>
            </a:gradFill>
            <a:ln w="9525" cap="flat" cmpd="sng">
              <a:solidFill>
                <a:srgbClr val="347FD8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blurRad="63500" dist="38100" dir="5400000">
                <a:srgbClr val="000000">
                  <a:alpha val="39610"/>
                </a:srgbClr>
              </a:outerShdw>
            </a:effectLst>
          </p:spPr>
          <p:txBody>
            <a:bodyPr lIns="0" tIns="36000" rIns="0" bIns="360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54061"/>
                </a:buClr>
                <a:buSzPct val="25000"/>
                <a:buFont typeface="Arial"/>
                <a:buNone/>
              </a:pPr>
              <a:r>
                <a:rPr lang="pt-BR" sz="1200" b="1" i="0" u="none">
                  <a:solidFill>
                    <a:srgbClr val="254061"/>
                  </a:solidFill>
                  <a:latin typeface="Arial"/>
                  <a:ea typeface="Arial"/>
                  <a:cs typeface="Arial"/>
                  <a:sym typeface="Arial"/>
                </a:rPr>
                <a:t>Identificação, Mapeamento e Descrição dos Métodos, Técnicas e Procedimentos de Controle Externo</a:t>
              </a:r>
            </a:p>
          </p:txBody>
        </p:sp>
        <p:sp>
          <p:nvSpPr>
            <p:cNvPr id="270" name="Shape 270"/>
            <p:cNvSpPr txBox="1"/>
            <p:nvPr/>
          </p:nvSpPr>
          <p:spPr>
            <a:xfrm>
              <a:off x="3342540" y="4210000"/>
              <a:ext cx="4652700" cy="590700"/>
            </a:xfrm>
            <a:prstGeom prst="rect">
              <a:avLst/>
            </a:prstGeom>
            <a:gradFill>
              <a:gsLst>
                <a:gs pos="0">
                  <a:srgbClr val="83B0FE"/>
                </a:gs>
                <a:gs pos="25000">
                  <a:srgbClr val="8AB5FF"/>
                </a:gs>
                <a:gs pos="100000">
                  <a:srgbClr val="C6DCFF"/>
                </a:gs>
              </a:gsLst>
              <a:lin ang="16200038" scaled="0"/>
            </a:gradFill>
            <a:ln w="9525" cap="flat" cmpd="sng">
              <a:solidFill>
                <a:srgbClr val="347FD8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blurRad="63500" dist="38100" dir="5400000">
                <a:srgbClr val="000000">
                  <a:alpha val="39610"/>
                </a:srgbClr>
              </a:outerShdw>
            </a:effectLst>
          </p:spPr>
          <p:txBody>
            <a:bodyPr lIns="0" tIns="36000" rIns="0" bIns="360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54061"/>
                </a:buClr>
                <a:buSzPct val="25000"/>
                <a:buFont typeface="Arial"/>
                <a:buNone/>
              </a:pPr>
              <a:r>
                <a:rPr lang="pt-BR" sz="1200" b="1" i="0" u="none">
                  <a:solidFill>
                    <a:srgbClr val="254061"/>
                  </a:solidFill>
                  <a:latin typeface="Arial"/>
                  <a:ea typeface="Arial"/>
                  <a:cs typeface="Arial"/>
                  <a:sym typeface="Arial"/>
                </a:rPr>
                <a:t>Análise e Melhoria dos Métodos, Técnicas e Procedimentos de Controle Externo. </a:t>
              </a:r>
            </a:p>
          </p:txBody>
        </p:sp>
        <p:sp>
          <p:nvSpPr>
            <p:cNvPr id="271" name="Shape 271"/>
            <p:cNvSpPr txBox="1"/>
            <p:nvPr/>
          </p:nvSpPr>
          <p:spPr>
            <a:xfrm>
              <a:off x="3342540" y="5073600"/>
              <a:ext cx="4652700" cy="590700"/>
            </a:xfrm>
            <a:prstGeom prst="rect">
              <a:avLst/>
            </a:prstGeom>
            <a:gradFill>
              <a:gsLst>
                <a:gs pos="0">
                  <a:srgbClr val="83B0FE"/>
                </a:gs>
                <a:gs pos="25000">
                  <a:srgbClr val="8AB5FF"/>
                </a:gs>
                <a:gs pos="100000">
                  <a:srgbClr val="C6DCFF"/>
                </a:gs>
              </a:gsLst>
              <a:lin ang="16200038" scaled="0"/>
            </a:gradFill>
            <a:ln w="9525" cap="flat" cmpd="sng">
              <a:solidFill>
                <a:srgbClr val="347FD8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blurRad="63500" dist="38100" dir="5400000">
                <a:srgbClr val="000000">
                  <a:alpha val="39610"/>
                </a:srgbClr>
              </a:outerShdw>
            </a:effectLst>
          </p:spPr>
          <p:txBody>
            <a:bodyPr lIns="0" tIns="36000" rIns="0" bIns="360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54061"/>
                </a:buClr>
                <a:buSzPct val="25000"/>
                <a:buFont typeface="Arial"/>
                <a:buNone/>
              </a:pPr>
              <a:r>
                <a:rPr lang="pt-BR" sz="1200" b="1" i="0" u="none">
                  <a:solidFill>
                    <a:srgbClr val="254061"/>
                  </a:solidFill>
                  <a:latin typeface="Arial"/>
                  <a:ea typeface="Arial"/>
                  <a:cs typeface="Arial"/>
                  <a:sym typeface="Arial"/>
                </a:rPr>
                <a:t>Manualização dos Novos Métodos, Técnicas e Procedimentos de Controle Externo</a:t>
              </a:r>
            </a:p>
          </p:txBody>
        </p:sp>
        <p:sp>
          <p:nvSpPr>
            <p:cNvPr id="272" name="Shape 272"/>
            <p:cNvSpPr txBox="1"/>
            <p:nvPr/>
          </p:nvSpPr>
          <p:spPr>
            <a:xfrm>
              <a:off x="3342540" y="5865762"/>
              <a:ext cx="4652700" cy="590700"/>
            </a:xfrm>
            <a:prstGeom prst="rect">
              <a:avLst/>
            </a:prstGeom>
            <a:gradFill>
              <a:gsLst>
                <a:gs pos="0">
                  <a:srgbClr val="83B0FE"/>
                </a:gs>
                <a:gs pos="25000">
                  <a:srgbClr val="8AB5FF"/>
                </a:gs>
                <a:gs pos="100000">
                  <a:srgbClr val="C6DCFF"/>
                </a:gs>
              </a:gsLst>
              <a:lin ang="16200038" scaled="0"/>
            </a:gradFill>
            <a:ln w="9525" cap="flat" cmpd="sng">
              <a:solidFill>
                <a:srgbClr val="347FD8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blurRad="63500" dist="38100" dir="5400000">
                <a:srgbClr val="000000">
                  <a:alpha val="39610"/>
                </a:srgbClr>
              </a:outerShdw>
            </a:effectLst>
          </p:spPr>
          <p:txBody>
            <a:bodyPr lIns="0" tIns="36000" rIns="0" bIns="360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54061"/>
                </a:buClr>
                <a:buSzPct val="25000"/>
                <a:buFont typeface="Arial"/>
                <a:buNone/>
              </a:pPr>
              <a:r>
                <a:rPr lang="pt-BR" sz="1200" b="1" i="0" u="none">
                  <a:solidFill>
                    <a:srgbClr val="254061"/>
                  </a:solidFill>
                  <a:latin typeface="Arial"/>
                  <a:ea typeface="Arial"/>
                  <a:cs typeface="Arial"/>
                  <a:sym typeface="Arial"/>
                </a:rPr>
                <a:t>Implementação dos Novos Métodos, Técnicas e Procedimentos de Controle Externo</a:t>
              </a:r>
            </a:p>
          </p:txBody>
        </p:sp>
        <p:sp>
          <p:nvSpPr>
            <p:cNvPr id="273" name="Shape 273"/>
            <p:cNvSpPr txBox="1"/>
            <p:nvPr/>
          </p:nvSpPr>
          <p:spPr>
            <a:xfrm>
              <a:off x="3342540" y="2625675"/>
              <a:ext cx="4652700" cy="590700"/>
            </a:xfrm>
            <a:prstGeom prst="rect">
              <a:avLst/>
            </a:prstGeom>
            <a:gradFill>
              <a:gsLst>
                <a:gs pos="0">
                  <a:srgbClr val="83B0FE"/>
                </a:gs>
                <a:gs pos="25000">
                  <a:srgbClr val="8AB5FF"/>
                </a:gs>
                <a:gs pos="100000">
                  <a:srgbClr val="C6DCFF"/>
                </a:gs>
              </a:gsLst>
              <a:lin ang="16200038" scaled="0"/>
            </a:gradFill>
            <a:ln w="9525" cap="flat" cmpd="sng">
              <a:solidFill>
                <a:srgbClr val="347FD8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blurRad="63500" dist="38100" dir="5400000">
                <a:srgbClr val="000000">
                  <a:alpha val="39610"/>
                </a:srgbClr>
              </a:outerShdw>
            </a:effectLst>
          </p:spPr>
          <p:txBody>
            <a:bodyPr lIns="0" tIns="36000" rIns="0" bIns="36000" anchor="ctr" anchorCtr="0">
              <a:noAutofit/>
            </a:bodyPr>
            <a:lstStyle/>
            <a:p>
              <a:pPr marL="87312" marR="0" lvl="0" indent="-11112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54061"/>
                </a:buClr>
                <a:buSzPct val="25000"/>
                <a:buFont typeface="Arial"/>
                <a:buNone/>
              </a:pPr>
              <a:r>
                <a:rPr lang="pt-BR" sz="1200" b="1" i="0" u="none">
                  <a:solidFill>
                    <a:srgbClr val="254061"/>
                  </a:solidFill>
                  <a:latin typeface="Arial"/>
                  <a:ea typeface="Arial"/>
                  <a:cs typeface="Arial"/>
                  <a:sym typeface="Arial"/>
                </a:rPr>
                <a:t>Contextualização dos Consultores, Sensibilização e Treinamento dos Servidores do TCM – CE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817</Words>
  <Application>Microsoft Office PowerPoint</Application>
  <PresentationFormat>Apresentação na tela (4:3)</PresentationFormat>
  <Paragraphs>151</Paragraphs>
  <Slides>15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15</vt:i4>
      </vt:variant>
    </vt:vector>
  </HeadingPairs>
  <TitlesOfParts>
    <vt:vector size="21" baseType="lpstr">
      <vt:lpstr>Arial</vt:lpstr>
      <vt:lpstr>Calibri</vt:lpstr>
      <vt:lpstr>Verdana</vt:lpstr>
      <vt:lpstr>simple-light-2</vt:lpstr>
      <vt:lpstr>Office Theme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Yuri Lamboglia Barbosa</dc:creator>
  <cp:lastModifiedBy>JURACI MUNIZ</cp:lastModifiedBy>
  <cp:revision>12</cp:revision>
  <dcterms:modified xsi:type="dcterms:W3CDTF">2016-11-21T21:32:37Z</dcterms:modified>
</cp:coreProperties>
</file>